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notesMasterIdLst>
    <p:notesMasterId r:id="rId18"/>
  </p:notesMasterIdLst>
  <p:sldIdLst>
    <p:sldId id="256" r:id="rId2"/>
    <p:sldId id="258" r:id="rId3"/>
    <p:sldId id="275" r:id="rId4"/>
    <p:sldId id="273" r:id="rId5"/>
    <p:sldId id="274" r:id="rId6"/>
    <p:sldId id="270" r:id="rId7"/>
    <p:sldId id="257" r:id="rId8"/>
    <p:sldId id="269" r:id="rId9"/>
    <p:sldId id="271" r:id="rId10"/>
    <p:sldId id="266" r:id="rId11"/>
    <p:sldId id="272" r:id="rId12"/>
    <p:sldId id="265" r:id="rId13"/>
    <p:sldId id="262" r:id="rId14"/>
    <p:sldId id="264" r:id="rId15"/>
    <p:sldId id="261" r:id="rId16"/>
    <p:sldId id="263"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p:cViewPr varScale="1">
        <p:scale>
          <a:sx n="115" d="100"/>
          <a:sy n="115" d="100"/>
        </p:scale>
        <p:origin x="126" y="7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Trang" userId="d61f6c89bd5b631c" providerId="LiveId" clId="{D3FA18AE-2304-4AC4-8B9B-1C2451DCAB06}"/>
    <pc:docChg chg="custSel modSld">
      <pc:chgData name="Amy Trang" userId="d61f6c89bd5b631c" providerId="LiveId" clId="{D3FA18AE-2304-4AC4-8B9B-1C2451DCAB06}" dt="2021-04-02T16:03:49.096" v="416" actId="20577"/>
      <pc:docMkLst>
        <pc:docMk/>
      </pc:docMkLst>
      <pc:sldChg chg="modSp mod">
        <pc:chgData name="Amy Trang" userId="d61f6c89bd5b631c" providerId="LiveId" clId="{D3FA18AE-2304-4AC4-8B9B-1C2451DCAB06}" dt="2021-04-02T15:54:40.437" v="162" actId="20577"/>
        <pc:sldMkLst>
          <pc:docMk/>
          <pc:sldMk cId="2549865792" sldId="262"/>
        </pc:sldMkLst>
        <pc:spChg chg="mod">
          <ac:chgData name="Amy Trang" userId="d61f6c89bd5b631c" providerId="LiveId" clId="{D3FA18AE-2304-4AC4-8B9B-1C2451DCAB06}" dt="2021-04-02T15:54:40.437" v="162" actId="20577"/>
          <ac:spMkLst>
            <pc:docMk/>
            <pc:sldMk cId="2549865792" sldId="262"/>
            <ac:spMk id="3" creationId="{00000000-0000-0000-0000-000000000000}"/>
          </ac:spMkLst>
        </pc:spChg>
      </pc:sldChg>
      <pc:sldChg chg="addSp modSp mod">
        <pc:chgData name="Amy Trang" userId="d61f6c89bd5b631c" providerId="LiveId" clId="{D3FA18AE-2304-4AC4-8B9B-1C2451DCAB06}" dt="2021-04-02T15:59:33.557" v="358" actId="1036"/>
        <pc:sldMkLst>
          <pc:docMk/>
          <pc:sldMk cId="3243019354" sldId="264"/>
        </pc:sldMkLst>
        <pc:spChg chg="add mod">
          <ac:chgData name="Amy Trang" userId="d61f6c89bd5b631c" providerId="LiveId" clId="{D3FA18AE-2304-4AC4-8B9B-1C2451DCAB06}" dt="2021-04-02T15:59:33.557" v="358" actId="1036"/>
          <ac:spMkLst>
            <pc:docMk/>
            <pc:sldMk cId="3243019354" sldId="264"/>
            <ac:spMk id="2" creationId="{BB857421-E4BD-4A36-8798-B6768D07E821}"/>
          </ac:spMkLst>
        </pc:spChg>
        <pc:spChg chg="mod">
          <ac:chgData name="Amy Trang" userId="d61f6c89bd5b631c" providerId="LiveId" clId="{D3FA18AE-2304-4AC4-8B9B-1C2451DCAB06}" dt="2021-04-02T15:57:39.028" v="236" actId="20577"/>
          <ac:spMkLst>
            <pc:docMk/>
            <pc:sldMk cId="3243019354" sldId="264"/>
            <ac:spMk id="8" creationId="{AD821381-E003-4F4B-9ABF-C9ED5D4AC42C}"/>
          </ac:spMkLst>
        </pc:spChg>
        <pc:spChg chg="mod">
          <ac:chgData name="Amy Trang" userId="d61f6c89bd5b631c" providerId="LiveId" clId="{D3FA18AE-2304-4AC4-8B9B-1C2451DCAB06}" dt="2021-04-02T15:56:59.723" v="228" actId="20577"/>
          <ac:spMkLst>
            <pc:docMk/>
            <pc:sldMk cId="3243019354" sldId="264"/>
            <ac:spMk id="9" creationId="{079948BA-23ED-49BD-83D1-D08F9B316D3C}"/>
          </ac:spMkLst>
        </pc:spChg>
      </pc:sldChg>
      <pc:sldChg chg="modSp">
        <pc:chgData name="Amy Trang" userId="d61f6c89bd5b631c" providerId="LiveId" clId="{D3FA18AE-2304-4AC4-8B9B-1C2451DCAB06}" dt="2021-04-02T15:52:04.176" v="108" actId="20577"/>
        <pc:sldMkLst>
          <pc:docMk/>
          <pc:sldMk cId="2324569073" sldId="269"/>
        </pc:sldMkLst>
        <pc:graphicFrameChg chg="mod">
          <ac:chgData name="Amy Trang" userId="d61f6c89bd5b631c" providerId="LiveId" clId="{D3FA18AE-2304-4AC4-8B9B-1C2451DCAB06}" dt="2021-04-02T15:52:04.176" v="108" actId="20577"/>
          <ac:graphicFrameMkLst>
            <pc:docMk/>
            <pc:sldMk cId="2324569073" sldId="269"/>
            <ac:graphicFrameMk id="9" creationId="{43CA583E-B9F0-40BE-B7DB-05C7FF02A329}"/>
          </ac:graphicFrameMkLst>
        </pc:graphicFrameChg>
      </pc:sldChg>
      <pc:sldChg chg="modSp mod">
        <pc:chgData name="Amy Trang" userId="d61f6c89bd5b631c" providerId="LiveId" clId="{D3FA18AE-2304-4AC4-8B9B-1C2451DCAB06}" dt="2021-04-02T15:52:49.180" v="114" actId="20577"/>
        <pc:sldMkLst>
          <pc:docMk/>
          <pc:sldMk cId="4097789616" sldId="272"/>
        </pc:sldMkLst>
        <pc:spChg chg="mod">
          <ac:chgData name="Amy Trang" userId="d61f6c89bd5b631c" providerId="LiveId" clId="{D3FA18AE-2304-4AC4-8B9B-1C2451DCAB06}" dt="2021-04-02T15:52:49.180" v="114" actId="20577"/>
          <ac:spMkLst>
            <pc:docMk/>
            <pc:sldMk cId="4097789616" sldId="272"/>
            <ac:spMk id="3" creationId="{00000000-0000-0000-0000-000000000000}"/>
          </ac:spMkLst>
        </pc:spChg>
      </pc:sldChg>
      <pc:sldChg chg="modSp mod">
        <pc:chgData name="Amy Trang" userId="d61f6c89bd5b631c" providerId="LiveId" clId="{D3FA18AE-2304-4AC4-8B9B-1C2451DCAB06}" dt="2021-04-02T16:03:49.096" v="416" actId="20577"/>
        <pc:sldMkLst>
          <pc:docMk/>
          <pc:sldMk cId="2345927135" sldId="273"/>
        </pc:sldMkLst>
        <pc:spChg chg="mod">
          <ac:chgData name="Amy Trang" userId="d61f6c89bd5b631c" providerId="LiveId" clId="{D3FA18AE-2304-4AC4-8B9B-1C2451DCAB06}" dt="2021-04-02T15:49:11.373" v="30" actId="20577"/>
          <ac:spMkLst>
            <pc:docMk/>
            <pc:sldMk cId="2345927135" sldId="273"/>
            <ac:spMk id="5" creationId="{D8496E7A-863E-46F4-9125-8EBFF4AD98D6}"/>
          </ac:spMkLst>
        </pc:spChg>
        <pc:spChg chg="mod">
          <ac:chgData name="Amy Trang" userId="d61f6c89bd5b631c" providerId="LiveId" clId="{D3FA18AE-2304-4AC4-8B9B-1C2451DCAB06}" dt="2021-04-02T16:03:49.096" v="416" actId="20577"/>
          <ac:spMkLst>
            <pc:docMk/>
            <pc:sldMk cId="2345927135" sldId="273"/>
            <ac:spMk id="7" creationId="{52CCB2A3-C5E5-4073-B0A8-FEBD69372501}"/>
          </ac:spMkLst>
        </pc:spChg>
        <pc:spChg chg="mod">
          <ac:chgData name="Amy Trang" userId="d61f6c89bd5b631c" providerId="LiveId" clId="{D3FA18AE-2304-4AC4-8B9B-1C2451DCAB06}" dt="2021-04-02T15:49:37.980" v="65" actId="27636"/>
          <ac:spMkLst>
            <pc:docMk/>
            <pc:sldMk cId="2345927135" sldId="273"/>
            <ac:spMk id="9" creationId="{7EF19BA3-E5A6-44D3-B9FF-259D093AD185}"/>
          </ac:spMkLst>
        </pc:spChg>
      </pc:sldChg>
    </pc:docChg>
  </pc:docChgLst>
  <pc:docChgLst>
    <pc:chgData name="Amy Trang" userId="d61f6c89bd5b631c" providerId="LiveId" clId="{1C81D4DA-98EE-46BC-B910-4D4D47142DBE}"/>
    <pc:docChg chg="modSld">
      <pc:chgData name="Amy Trang" userId="d61f6c89bd5b631c" providerId="LiveId" clId="{1C81D4DA-98EE-46BC-B910-4D4D47142DBE}" dt="2021-04-06T16:08:18.581" v="1" actId="20577"/>
      <pc:docMkLst>
        <pc:docMk/>
      </pc:docMkLst>
      <pc:sldChg chg="modSp mod">
        <pc:chgData name="Amy Trang" userId="d61f6c89bd5b631c" providerId="LiveId" clId="{1C81D4DA-98EE-46BC-B910-4D4D47142DBE}" dt="2021-04-06T16:08:18.581" v="1" actId="20577"/>
        <pc:sldMkLst>
          <pc:docMk/>
          <pc:sldMk cId="2549865792" sldId="262"/>
        </pc:sldMkLst>
        <pc:spChg chg="mod">
          <ac:chgData name="Amy Trang" userId="d61f6c89bd5b631c" providerId="LiveId" clId="{1C81D4DA-98EE-46BC-B910-4D4D47142DBE}" dt="2021-04-06T16:08:18.581" v="1" actId="20577"/>
          <ac:spMkLst>
            <pc:docMk/>
            <pc:sldMk cId="2549865792" sldId="262"/>
            <ac:spMk id="3" creationId="{00000000-0000-0000-0000-000000000000}"/>
          </ac:spMkLst>
        </pc:spChg>
      </pc:sldChg>
    </pc:docChg>
  </pc:docChgLst>
  <pc:docChgLst>
    <pc:chgData name="Amy Trang" userId="d61f6c89bd5b631c" providerId="LiveId" clId="{D601235E-6912-4A2A-877C-11029007A461}"/>
    <pc:docChg chg="modSld">
      <pc:chgData name="Amy Trang" userId="d61f6c89bd5b631c" providerId="LiveId" clId="{D601235E-6912-4A2A-877C-11029007A461}" dt="2021-05-26T16:53:06.981" v="4" actId="20577"/>
      <pc:docMkLst>
        <pc:docMk/>
      </pc:docMkLst>
      <pc:sldChg chg="modSp mod">
        <pc:chgData name="Amy Trang" userId="d61f6c89bd5b631c" providerId="LiveId" clId="{D601235E-6912-4A2A-877C-11029007A461}" dt="2021-05-26T16:53:06.981" v="4" actId="20577"/>
        <pc:sldMkLst>
          <pc:docMk/>
          <pc:sldMk cId="2345927135" sldId="273"/>
        </pc:sldMkLst>
        <pc:spChg chg="mod">
          <ac:chgData name="Amy Trang" userId="d61f6c89bd5b631c" providerId="LiveId" clId="{D601235E-6912-4A2A-877C-11029007A461}" dt="2021-05-26T16:53:06.981" v="4" actId="20577"/>
          <ac:spMkLst>
            <pc:docMk/>
            <pc:sldMk cId="2345927135" sldId="273"/>
            <ac:spMk id="7" creationId="{52CCB2A3-C5E5-4073-B0A8-FEBD6937250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2BA8AB-5D83-43E5-9243-97A125179820}" type="doc">
      <dgm:prSet loTypeId="urn:microsoft.com/office/officeart/2016/7/layout/BasicTimeline" loCatId="process" qsTypeId="urn:microsoft.com/office/officeart/2005/8/quickstyle/simple1" qsCatId="simple" csTypeId="urn:microsoft.com/office/officeart/2005/8/colors/accent1_2" csCatId="accent1" phldr="1"/>
      <dgm:spPr/>
      <dgm:t>
        <a:bodyPr/>
        <a:lstStyle/>
        <a:p>
          <a:endParaRPr lang="en-US"/>
        </a:p>
      </dgm:t>
    </dgm:pt>
    <dgm:pt modelId="{2907F458-87B6-445E-8A6B-40F125FF38D7}">
      <dgm:prSet/>
      <dgm:spPr/>
      <dgm:t>
        <a:bodyPr/>
        <a:lstStyle/>
        <a:p>
          <a:pPr>
            <a:defRPr b="1"/>
          </a:pPr>
          <a:r>
            <a:rPr lang="en-US"/>
            <a:t>Dec. 2014</a:t>
          </a:r>
        </a:p>
      </dgm:t>
    </dgm:pt>
    <dgm:pt modelId="{5890E661-CB5A-4D36-8B68-5488E4AF5F66}" type="parTrans" cxnId="{A1889963-6E6E-47E2-8A98-A41220C6D7DE}">
      <dgm:prSet/>
      <dgm:spPr/>
      <dgm:t>
        <a:bodyPr/>
        <a:lstStyle/>
        <a:p>
          <a:endParaRPr lang="en-US"/>
        </a:p>
      </dgm:t>
    </dgm:pt>
    <dgm:pt modelId="{77BACEB4-0EF0-4346-8A05-DB39FF3D7C9E}" type="sibTrans" cxnId="{A1889963-6E6E-47E2-8A98-A41220C6D7DE}">
      <dgm:prSet/>
      <dgm:spPr/>
      <dgm:t>
        <a:bodyPr/>
        <a:lstStyle/>
        <a:p>
          <a:endParaRPr lang="en-US"/>
        </a:p>
      </dgm:t>
    </dgm:pt>
    <dgm:pt modelId="{9103D3BD-6225-4CA1-9E3E-E145FBB8909B}">
      <dgm:prSet/>
      <dgm:spPr/>
      <dgm:t>
        <a:bodyPr/>
        <a:lstStyle/>
        <a:p>
          <a:r>
            <a:rPr lang="en-US"/>
            <a:t>Established in December 2014</a:t>
          </a:r>
        </a:p>
      </dgm:t>
    </dgm:pt>
    <dgm:pt modelId="{2B9D18D2-7732-437B-B7C2-08BE28A8A930}" type="parTrans" cxnId="{CB186FE5-40EE-4E81-B43B-04278CD46081}">
      <dgm:prSet/>
      <dgm:spPr/>
      <dgm:t>
        <a:bodyPr/>
        <a:lstStyle/>
        <a:p>
          <a:endParaRPr lang="en-US"/>
        </a:p>
      </dgm:t>
    </dgm:pt>
    <dgm:pt modelId="{A3261E61-2B2C-49BA-9BFC-E6E8F1A81862}" type="sibTrans" cxnId="{CB186FE5-40EE-4E81-B43B-04278CD46081}">
      <dgm:prSet/>
      <dgm:spPr/>
      <dgm:t>
        <a:bodyPr/>
        <a:lstStyle/>
        <a:p>
          <a:endParaRPr lang="en-US"/>
        </a:p>
      </dgm:t>
    </dgm:pt>
    <dgm:pt modelId="{53A4692D-037E-4638-8C74-3984A91F8768}">
      <dgm:prSet/>
      <dgm:spPr/>
      <dgm:t>
        <a:bodyPr/>
        <a:lstStyle/>
        <a:p>
          <a:pPr>
            <a:defRPr b="1"/>
          </a:pPr>
          <a:r>
            <a:rPr lang="en-US"/>
            <a:t>June 2015</a:t>
          </a:r>
        </a:p>
      </dgm:t>
    </dgm:pt>
    <dgm:pt modelId="{7527B5B1-1180-4DAE-A288-F57C4A8FBCA8}" type="parTrans" cxnId="{E2BA4F6D-6D30-4F09-AAA1-CCBEA7CE7948}">
      <dgm:prSet/>
      <dgm:spPr/>
      <dgm:t>
        <a:bodyPr/>
        <a:lstStyle/>
        <a:p>
          <a:endParaRPr lang="en-US"/>
        </a:p>
      </dgm:t>
    </dgm:pt>
    <dgm:pt modelId="{5EF391DB-8CA1-4A55-9995-E67EB9C9542B}" type="sibTrans" cxnId="{E2BA4F6D-6D30-4F09-AAA1-CCBEA7CE7948}">
      <dgm:prSet/>
      <dgm:spPr/>
      <dgm:t>
        <a:bodyPr/>
        <a:lstStyle/>
        <a:p>
          <a:endParaRPr lang="en-US"/>
        </a:p>
      </dgm:t>
    </dgm:pt>
    <dgm:pt modelId="{BE69AE69-BFED-4E14-9A08-417186C1913D}">
      <dgm:prSet/>
      <dgm:spPr/>
      <dgm:t>
        <a:bodyPr/>
        <a:lstStyle/>
        <a:p>
          <a:r>
            <a:rPr lang="en-US"/>
            <a:t>Received 501(c)3 tax-exempt public charity status in June 2015</a:t>
          </a:r>
        </a:p>
      </dgm:t>
    </dgm:pt>
    <dgm:pt modelId="{D49DA14D-D4D5-45E1-8BA4-23AC41F665BB}" type="parTrans" cxnId="{6097B4F5-E022-4255-9244-3A42039C4DFE}">
      <dgm:prSet/>
      <dgm:spPr/>
      <dgm:t>
        <a:bodyPr/>
        <a:lstStyle/>
        <a:p>
          <a:endParaRPr lang="en-US"/>
        </a:p>
      </dgm:t>
    </dgm:pt>
    <dgm:pt modelId="{4C541C94-6CD3-48BC-BFD1-10AF5E678C58}" type="sibTrans" cxnId="{6097B4F5-E022-4255-9244-3A42039C4DFE}">
      <dgm:prSet/>
      <dgm:spPr/>
      <dgm:t>
        <a:bodyPr/>
        <a:lstStyle/>
        <a:p>
          <a:endParaRPr lang="en-US"/>
        </a:p>
      </dgm:t>
    </dgm:pt>
    <dgm:pt modelId="{5FA7BAE5-DF65-450A-99AD-C45BC5C17497}">
      <dgm:prSet/>
      <dgm:spPr/>
      <dgm:t>
        <a:bodyPr/>
        <a:lstStyle/>
        <a:p>
          <a:pPr>
            <a:defRPr b="1"/>
          </a:pPr>
          <a:r>
            <a:rPr lang="en-US"/>
            <a:t>July 2017</a:t>
          </a:r>
        </a:p>
      </dgm:t>
    </dgm:pt>
    <dgm:pt modelId="{CB749E22-E01C-42C1-836A-C20F1947FB54}" type="parTrans" cxnId="{0D6A0258-2501-4866-93E5-A5467C32ABD8}">
      <dgm:prSet/>
      <dgm:spPr/>
      <dgm:t>
        <a:bodyPr/>
        <a:lstStyle/>
        <a:p>
          <a:endParaRPr lang="en-US"/>
        </a:p>
      </dgm:t>
    </dgm:pt>
    <dgm:pt modelId="{AF96A6D2-22B0-4E82-9446-7A90AEEC0345}" type="sibTrans" cxnId="{0D6A0258-2501-4866-93E5-A5467C32ABD8}">
      <dgm:prSet/>
      <dgm:spPr/>
      <dgm:t>
        <a:bodyPr/>
        <a:lstStyle/>
        <a:p>
          <a:endParaRPr lang="en-US"/>
        </a:p>
      </dgm:t>
    </dgm:pt>
    <dgm:pt modelId="{AF01B915-EADF-43D8-B35B-160034D0CC86}">
      <dgm:prSet/>
      <dgm:spPr/>
      <dgm:t>
        <a:bodyPr/>
        <a:lstStyle/>
        <a:p>
          <a:r>
            <a:rPr lang="en-US" dirty="0"/>
            <a:t>Granted international non- government organization (</a:t>
          </a:r>
          <a:r>
            <a:rPr lang="en-US" dirty="0" err="1"/>
            <a:t>iNGO</a:t>
          </a:r>
          <a:r>
            <a:rPr lang="en-US" dirty="0"/>
            <a:t>) status by Vietnam’s Department of State July 2017.</a:t>
          </a:r>
        </a:p>
      </dgm:t>
    </dgm:pt>
    <dgm:pt modelId="{D76B13AC-564C-4A2E-9B30-398422E08662}" type="parTrans" cxnId="{89F256D8-B84B-4F2C-B296-E4048E682338}">
      <dgm:prSet/>
      <dgm:spPr/>
      <dgm:t>
        <a:bodyPr/>
        <a:lstStyle/>
        <a:p>
          <a:endParaRPr lang="en-US"/>
        </a:p>
      </dgm:t>
    </dgm:pt>
    <dgm:pt modelId="{6C74EE08-A3B6-4A7C-AA0C-8E110894017B}" type="sibTrans" cxnId="{89F256D8-B84B-4F2C-B296-E4048E682338}">
      <dgm:prSet/>
      <dgm:spPr/>
      <dgm:t>
        <a:bodyPr/>
        <a:lstStyle/>
        <a:p>
          <a:endParaRPr lang="en-US"/>
        </a:p>
      </dgm:t>
    </dgm:pt>
    <dgm:pt modelId="{2AAD4287-CE47-414A-AF7D-E3F10A2AE61C}">
      <dgm:prSet/>
      <dgm:spPr/>
      <dgm:t>
        <a:bodyPr/>
        <a:lstStyle/>
        <a:p>
          <a:pPr>
            <a:defRPr b="1"/>
          </a:pPr>
          <a:r>
            <a:rPr lang="en-US" dirty="0"/>
            <a:t>July 2018</a:t>
          </a:r>
        </a:p>
      </dgm:t>
    </dgm:pt>
    <dgm:pt modelId="{6117A839-820E-4D41-8BDC-A3D9E91093B3}" type="parTrans" cxnId="{C0B8BC39-ADE1-434A-BCC9-A776EDAE6926}">
      <dgm:prSet/>
      <dgm:spPr/>
      <dgm:t>
        <a:bodyPr/>
        <a:lstStyle/>
        <a:p>
          <a:endParaRPr lang="en-US"/>
        </a:p>
      </dgm:t>
    </dgm:pt>
    <dgm:pt modelId="{6522AE13-182B-4287-919A-948FB6404A87}" type="sibTrans" cxnId="{C0B8BC39-ADE1-434A-BCC9-A776EDAE6926}">
      <dgm:prSet/>
      <dgm:spPr/>
      <dgm:t>
        <a:bodyPr/>
        <a:lstStyle/>
        <a:p>
          <a:endParaRPr lang="en-US"/>
        </a:p>
      </dgm:t>
    </dgm:pt>
    <dgm:pt modelId="{DB61F864-E381-4B93-85E8-EC277CC6AD84}">
      <dgm:prSet/>
      <dgm:spPr/>
      <dgm:t>
        <a:bodyPr/>
        <a:lstStyle/>
        <a:p>
          <a:r>
            <a:rPr lang="en-US" dirty="0"/>
            <a:t>Screening completion of 20,000 individuals in HCMC utilizing the probability proportional to sample size (PPS) methodology</a:t>
          </a:r>
        </a:p>
      </dgm:t>
    </dgm:pt>
    <dgm:pt modelId="{4F968FA0-1714-4692-8777-9977B0AA5ABB}" type="parTrans" cxnId="{4AFD40D1-DA3C-455D-BFA6-006798558AA4}">
      <dgm:prSet/>
      <dgm:spPr/>
      <dgm:t>
        <a:bodyPr/>
        <a:lstStyle/>
        <a:p>
          <a:endParaRPr lang="en-US"/>
        </a:p>
      </dgm:t>
    </dgm:pt>
    <dgm:pt modelId="{8EB0CC40-9604-4EBA-8DE7-F8209FAEC724}" type="sibTrans" cxnId="{4AFD40D1-DA3C-455D-BFA6-006798558AA4}">
      <dgm:prSet/>
      <dgm:spPr/>
      <dgm:t>
        <a:bodyPr/>
        <a:lstStyle/>
        <a:p>
          <a:endParaRPr lang="en-US"/>
        </a:p>
      </dgm:t>
    </dgm:pt>
    <dgm:pt modelId="{342EEDA2-CF4A-4CA5-BE79-7728AED0581E}">
      <dgm:prSet/>
      <dgm:spPr/>
      <dgm:t>
        <a:bodyPr/>
        <a:lstStyle/>
        <a:p>
          <a:pPr>
            <a:defRPr b="1"/>
          </a:pPr>
          <a:r>
            <a:rPr lang="en-US" dirty="0"/>
            <a:t>August 2020</a:t>
          </a:r>
        </a:p>
      </dgm:t>
    </dgm:pt>
    <dgm:pt modelId="{091BD46D-CA6D-4F5D-82A1-ED3C22158C04}" type="parTrans" cxnId="{C58F37EE-FBA4-43CD-A3DD-FECBB56E4F89}">
      <dgm:prSet/>
      <dgm:spPr/>
      <dgm:t>
        <a:bodyPr/>
        <a:lstStyle/>
        <a:p>
          <a:endParaRPr lang="en-US"/>
        </a:p>
      </dgm:t>
    </dgm:pt>
    <dgm:pt modelId="{88221A18-050E-44BD-BDF8-9E439F16430C}" type="sibTrans" cxnId="{C58F37EE-FBA4-43CD-A3DD-FECBB56E4F89}">
      <dgm:prSet/>
      <dgm:spPr/>
      <dgm:t>
        <a:bodyPr/>
        <a:lstStyle/>
        <a:p>
          <a:endParaRPr lang="en-US"/>
        </a:p>
      </dgm:t>
    </dgm:pt>
    <dgm:pt modelId="{53BB8843-EEB9-42C6-942B-E094B2306504}">
      <dgm:prSet/>
      <dgm:spPr/>
      <dgm:t>
        <a:bodyPr/>
        <a:lstStyle/>
        <a:p>
          <a:r>
            <a:rPr lang="en-US" dirty="0"/>
            <a:t>Single-day community screening of 2,000 individuals at the Reunification Palace (formerly Independence Palace) in HCMC for World Hepatitis Day</a:t>
          </a:r>
        </a:p>
      </dgm:t>
    </dgm:pt>
    <dgm:pt modelId="{92CA7D48-5B2F-4572-B4EF-667C44F62393}" type="parTrans" cxnId="{7B66DAE0-A079-421D-8504-424BC7023F0C}">
      <dgm:prSet/>
      <dgm:spPr/>
      <dgm:t>
        <a:bodyPr/>
        <a:lstStyle/>
        <a:p>
          <a:endParaRPr lang="en-US"/>
        </a:p>
      </dgm:t>
    </dgm:pt>
    <dgm:pt modelId="{7F7EFE32-0155-4C6C-8D3F-4C03DB5D24B1}" type="sibTrans" cxnId="{7B66DAE0-A079-421D-8504-424BC7023F0C}">
      <dgm:prSet/>
      <dgm:spPr/>
      <dgm:t>
        <a:bodyPr/>
        <a:lstStyle/>
        <a:p>
          <a:endParaRPr lang="en-US"/>
        </a:p>
      </dgm:t>
    </dgm:pt>
    <dgm:pt modelId="{C53F40F0-C606-4D2B-B6A7-6A12805F5496}" type="pres">
      <dgm:prSet presAssocID="{482BA8AB-5D83-43E5-9243-97A125179820}" presName="root" presStyleCnt="0">
        <dgm:presLayoutVars>
          <dgm:chMax/>
          <dgm:chPref/>
          <dgm:animLvl val="lvl"/>
        </dgm:presLayoutVars>
      </dgm:prSet>
      <dgm:spPr/>
    </dgm:pt>
    <dgm:pt modelId="{B4C61009-4B7D-400B-BA48-648C9471BCB9}" type="pres">
      <dgm:prSet presAssocID="{482BA8AB-5D83-43E5-9243-97A125179820}" presName="divider" presStyleLbl="fgAccFollowNode1" presStyleIdx="0" presStyleCnt="1"/>
      <dgm:spPr>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tailEnd type="triangle" w="lg" len="lg"/>
        </a:ln>
        <a:effectLst/>
      </dgm:spPr>
    </dgm:pt>
    <dgm:pt modelId="{B6438133-EF17-4D6C-9CE7-FB9528E1D7A8}" type="pres">
      <dgm:prSet presAssocID="{482BA8AB-5D83-43E5-9243-97A125179820}" presName="nodes" presStyleCnt="0">
        <dgm:presLayoutVars>
          <dgm:chMax/>
          <dgm:chPref/>
          <dgm:animLvl val="lvl"/>
        </dgm:presLayoutVars>
      </dgm:prSet>
      <dgm:spPr/>
    </dgm:pt>
    <dgm:pt modelId="{B57775AC-FF46-4B1E-86DB-0FFFAE06B77C}" type="pres">
      <dgm:prSet presAssocID="{2907F458-87B6-445E-8A6B-40F125FF38D7}" presName="composite" presStyleCnt="0"/>
      <dgm:spPr/>
    </dgm:pt>
    <dgm:pt modelId="{2C1CF241-C171-4465-B527-DC9089AFC1C8}" type="pres">
      <dgm:prSet presAssocID="{2907F458-87B6-445E-8A6B-40F125FF38D7}" presName="L1TextContainer" presStyleLbl="revTx" presStyleIdx="0" presStyleCnt="5">
        <dgm:presLayoutVars>
          <dgm:chMax val="1"/>
          <dgm:chPref val="1"/>
          <dgm:bulletEnabled val="1"/>
        </dgm:presLayoutVars>
      </dgm:prSet>
      <dgm:spPr/>
    </dgm:pt>
    <dgm:pt modelId="{130D1E33-6002-4A3C-A325-21F51BF50AEF}" type="pres">
      <dgm:prSet presAssocID="{2907F458-87B6-445E-8A6B-40F125FF38D7}" presName="L2TextContainerWrapper" presStyleCnt="0">
        <dgm:presLayoutVars>
          <dgm:chMax val="0"/>
          <dgm:chPref val="0"/>
          <dgm:bulletEnabled val="1"/>
        </dgm:presLayoutVars>
      </dgm:prSet>
      <dgm:spPr/>
    </dgm:pt>
    <dgm:pt modelId="{1DDE4449-13E5-4293-AA6D-DBB4AC73EB14}" type="pres">
      <dgm:prSet presAssocID="{2907F458-87B6-445E-8A6B-40F125FF38D7}" presName="L2TextContainer" presStyleLbl="bgAcc1" presStyleIdx="0" presStyleCnt="5"/>
      <dgm:spPr/>
    </dgm:pt>
    <dgm:pt modelId="{3268A59C-726A-4E18-9DE1-73199237D770}" type="pres">
      <dgm:prSet presAssocID="{2907F458-87B6-445E-8A6B-40F125FF38D7}" presName="FlexibleEmptyPlaceHolder" presStyleCnt="0"/>
      <dgm:spPr/>
    </dgm:pt>
    <dgm:pt modelId="{9639865F-59E4-41C4-8B19-9B803976C49B}" type="pres">
      <dgm:prSet presAssocID="{2907F458-87B6-445E-8A6B-40F125FF38D7}" presName="ConnectLine" presStyleLbl="sibTrans1D1" presStyleIdx="0" presStyleCnt="5"/>
      <dgm:spPr>
        <a:noFill/>
        <a:ln w="10000" cap="flat" cmpd="sng" algn="ctr">
          <a:solidFill>
            <a:schemeClr val="accent1">
              <a:hueOff val="0"/>
              <a:satOff val="0"/>
              <a:lumOff val="0"/>
              <a:alphaOff val="0"/>
            </a:schemeClr>
          </a:solidFill>
          <a:prstDash val="dash"/>
        </a:ln>
        <a:effectLst/>
      </dgm:spPr>
    </dgm:pt>
    <dgm:pt modelId="{03154354-47AF-4EB5-A9DA-D967EFE1B138}" type="pres">
      <dgm:prSet presAssocID="{2907F458-87B6-445E-8A6B-40F125FF38D7}" presName="ConnectorPoint" presStyleLbl="alignNode1" presStyleIdx="0" presStyleCnt="5"/>
      <dgm:spPr/>
    </dgm:pt>
    <dgm:pt modelId="{9D4DFF9D-D1A4-4286-95F2-335B8933F5C9}" type="pres">
      <dgm:prSet presAssocID="{2907F458-87B6-445E-8A6B-40F125FF38D7}" presName="EmptyPlaceHolder" presStyleCnt="0"/>
      <dgm:spPr/>
    </dgm:pt>
    <dgm:pt modelId="{4D575D6F-6B72-4831-B45C-121C7233A600}" type="pres">
      <dgm:prSet presAssocID="{77BACEB4-0EF0-4346-8A05-DB39FF3D7C9E}" presName="spaceBetweenRectangles" presStyleCnt="0"/>
      <dgm:spPr/>
    </dgm:pt>
    <dgm:pt modelId="{04F33DD8-D65E-43D7-93AA-386B58A3D4C1}" type="pres">
      <dgm:prSet presAssocID="{53A4692D-037E-4638-8C74-3984A91F8768}" presName="composite" presStyleCnt="0"/>
      <dgm:spPr/>
    </dgm:pt>
    <dgm:pt modelId="{D2428EDD-9BC9-4248-8EA1-E0FE757A669F}" type="pres">
      <dgm:prSet presAssocID="{53A4692D-037E-4638-8C74-3984A91F8768}" presName="L1TextContainer" presStyleLbl="revTx" presStyleIdx="1" presStyleCnt="5">
        <dgm:presLayoutVars>
          <dgm:chMax val="1"/>
          <dgm:chPref val="1"/>
          <dgm:bulletEnabled val="1"/>
        </dgm:presLayoutVars>
      </dgm:prSet>
      <dgm:spPr/>
    </dgm:pt>
    <dgm:pt modelId="{3CD49EBC-9A7D-4C9A-8EF9-3CF5F7B73DE8}" type="pres">
      <dgm:prSet presAssocID="{53A4692D-037E-4638-8C74-3984A91F8768}" presName="L2TextContainerWrapper" presStyleCnt="0">
        <dgm:presLayoutVars>
          <dgm:chMax val="0"/>
          <dgm:chPref val="0"/>
          <dgm:bulletEnabled val="1"/>
        </dgm:presLayoutVars>
      </dgm:prSet>
      <dgm:spPr/>
    </dgm:pt>
    <dgm:pt modelId="{0AC0B571-920B-4537-A4F6-FC8324C195EF}" type="pres">
      <dgm:prSet presAssocID="{53A4692D-037E-4638-8C74-3984A91F8768}" presName="L2TextContainer" presStyleLbl="bgAcc1" presStyleIdx="1" presStyleCnt="5"/>
      <dgm:spPr/>
    </dgm:pt>
    <dgm:pt modelId="{273F15F4-B6F0-4194-BFB0-16A48EAD1099}" type="pres">
      <dgm:prSet presAssocID="{53A4692D-037E-4638-8C74-3984A91F8768}" presName="FlexibleEmptyPlaceHolder" presStyleCnt="0"/>
      <dgm:spPr/>
    </dgm:pt>
    <dgm:pt modelId="{8597F9C5-598D-488B-9D43-D7CDE04A0D17}" type="pres">
      <dgm:prSet presAssocID="{53A4692D-037E-4638-8C74-3984A91F8768}" presName="ConnectLine" presStyleLbl="sibTrans1D1" presStyleIdx="1" presStyleCnt="5"/>
      <dgm:spPr>
        <a:noFill/>
        <a:ln w="10000" cap="flat" cmpd="sng" algn="ctr">
          <a:solidFill>
            <a:schemeClr val="accent1">
              <a:hueOff val="0"/>
              <a:satOff val="0"/>
              <a:lumOff val="0"/>
              <a:alphaOff val="0"/>
            </a:schemeClr>
          </a:solidFill>
          <a:prstDash val="dash"/>
        </a:ln>
        <a:effectLst/>
      </dgm:spPr>
    </dgm:pt>
    <dgm:pt modelId="{D6EB8327-BE17-468A-BE7E-EB0DD72C80BB}" type="pres">
      <dgm:prSet presAssocID="{53A4692D-037E-4638-8C74-3984A91F8768}" presName="ConnectorPoint" presStyleLbl="alignNode1" presStyleIdx="1" presStyleCnt="5"/>
      <dgm:spPr/>
    </dgm:pt>
    <dgm:pt modelId="{4CEA65CC-2F1D-4CA9-B825-512246DFCB27}" type="pres">
      <dgm:prSet presAssocID="{53A4692D-037E-4638-8C74-3984A91F8768}" presName="EmptyPlaceHolder" presStyleCnt="0"/>
      <dgm:spPr/>
    </dgm:pt>
    <dgm:pt modelId="{0DB31792-5063-42F4-A345-C97C36EE980E}" type="pres">
      <dgm:prSet presAssocID="{5EF391DB-8CA1-4A55-9995-E67EB9C9542B}" presName="spaceBetweenRectangles" presStyleCnt="0"/>
      <dgm:spPr/>
    </dgm:pt>
    <dgm:pt modelId="{BB4559EF-2F19-4E48-8F40-E93F2BD6E31F}" type="pres">
      <dgm:prSet presAssocID="{5FA7BAE5-DF65-450A-99AD-C45BC5C17497}" presName="composite" presStyleCnt="0"/>
      <dgm:spPr/>
    </dgm:pt>
    <dgm:pt modelId="{76F1B673-6DCF-42E7-8791-E620D45F7143}" type="pres">
      <dgm:prSet presAssocID="{5FA7BAE5-DF65-450A-99AD-C45BC5C17497}" presName="L1TextContainer" presStyleLbl="revTx" presStyleIdx="2" presStyleCnt="5">
        <dgm:presLayoutVars>
          <dgm:chMax val="1"/>
          <dgm:chPref val="1"/>
          <dgm:bulletEnabled val="1"/>
        </dgm:presLayoutVars>
      </dgm:prSet>
      <dgm:spPr/>
    </dgm:pt>
    <dgm:pt modelId="{B4F212BB-3725-4700-A375-F19267444CE5}" type="pres">
      <dgm:prSet presAssocID="{5FA7BAE5-DF65-450A-99AD-C45BC5C17497}" presName="L2TextContainerWrapper" presStyleCnt="0">
        <dgm:presLayoutVars>
          <dgm:chMax val="0"/>
          <dgm:chPref val="0"/>
          <dgm:bulletEnabled val="1"/>
        </dgm:presLayoutVars>
      </dgm:prSet>
      <dgm:spPr/>
    </dgm:pt>
    <dgm:pt modelId="{E524CD41-BFAC-481A-8B31-54DBAB98ABFB}" type="pres">
      <dgm:prSet presAssocID="{5FA7BAE5-DF65-450A-99AD-C45BC5C17497}" presName="L2TextContainer" presStyleLbl="bgAcc1" presStyleIdx="2" presStyleCnt="5"/>
      <dgm:spPr/>
    </dgm:pt>
    <dgm:pt modelId="{BAEA0178-EDA0-48A4-B37F-5591FE129CDB}" type="pres">
      <dgm:prSet presAssocID="{5FA7BAE5-DF65-450A-99AD-C45BC5C17497}" presName="FlexibleEmptyPlaceHolder" presStyleCnt="0"/>
      <dgm:spPr/>
    </dgm:pt>
    <dgm:pt modelId="{0CD5A47B-D0B6-4545-877F-E0C6699085E5}" type="pres">
      <dgm:prSet presAssocID="{5FA7BAE5-DF65-450A-99AD-C45BC5C17497}" presName="ConnectLine" presStyleLbl="sibTrans1D1" presStyleIdx="2" presStyleCnt="5"/>
      <dgm:spPr>
        <a:noFill/>
        <a:ln w="10000" cap="flat" cmpd="sng" algn="ctr">
          <a:solidFill>
            <a:schemeClr val="accent1">
              <a:hueOff val="0"/>
              <a:satOff val="0"/>
              <a:lumOff val="0"/>
              <a:alphaOff val="0"/>
            </a:schemeClr>
          </a:solidFill>
          <a:prstDash val="dash"/>
        </a:ln>
        <a:effectLst/>
      </dgm:spPr>
    </dgm:pt>
    <dgm:pt modelId="{E83588F6-A062-4C97-843D-F0212C0EFE57}" type="pres">
      <dgm:prSet presAssocID="{5FA7BAE5-DF65-450A-99AD-C45BC5C17497}" presName="ConnectorPoint" presStyleLbl="alignNode1" presStyleIdx="2" presStyleCnt="5"/>
      <dgm:spPr/>
    </dgm:pt>
    <dgm:pt modelId="{AD908148-9CF5-44CD-9412-52D8E741CA07}" type="pres">
      <dgm:prSet presAssocID="{5FA7BAE5-DF65-450A-99AD-C45BC5C17497}" presName="EmptyPlaceHolder" presStyleCnt="0"/>
      <dgm:spPr/>
    </dgm:pt>
    <dgm:pt modelId="{01236132-5379-48DA-8A4D-C8CCD34D6AAC}" type="pres">
      <dgm:prSet presAssocID="{AF96A6D2-22B0-4E82-9446-7A90AEEC0345}" presName="spaceBetweenRectangles" presStyleCnt="0"/>
      <dgm:spPr/>
    </dgm:pt>
    <dgm:pt modelId="{51F80667-54CA-4D3F-B0F1-3FD3F0EED9C8}" type="pres">
      <dgm:prSet presAssocID="{2AAD4287-CE47-414A-AF7D-E3F10A2AE61C}" presName="composite" presStyleCnt="0"/>
      <dgm:spPr/>
    </dgm:pt>
    <dgm:pt modelId="{7DCCE031-931E-4F6F-9735-5414DAE5689B}" type="pres">
      <dgm:prSet presAssocID="{2AAD4287-CE47-414A-AF7D-E3F10A2AE61C}" presName="L1TextContainer" presStyleLbl="revTx" presStyleIdx="3" presStyleCnt="5">
        <dgm:presLayoutVars>
          <dgm:chMax val="1"/>
          <dgm:chPref val="1"/>
          <dgm:bulletEnabled val="1"/>
        </dgm:presLayoutVars>
      </dgm:prSet>
      <dgm:spPr/>
    </dgm:pt>
    <dgm:pt modelId="{348D5EA9-31EB-4A31-BE7A-11F60D535C07}" type="pres">
      <dgm:prSet presAssocID="{2AAD4287-CE47-414A-AF7D-E3F10A2AE61C}" presName="L2TextContainerWrapper" presStyleCnt="0">
        <dgm:presLayoutVars>
          <dgm:chMax val="0"/>
          <dgm:chPref val="0"/>
          <dgm:bulletEnabled val="1"/>
        </dgm:presLayoutVars>
      </dgm:prSet>
      <dgm:spPr/>
    </dgm:pt>
    <dgm:pt modelId="{68494522-C7D9-492C-8B5B-56847C99F20B}" type="pres">
      <dgm:prSet presAssocID="{2AAD4287-CE47-414A-AF7D-E3F10A2AE61C}" presName="L2TextContainer" presStyleLbl="bgAcc1" presStyleIdx="3" presStyleCnt="5"/>
      <dgm:spPr/>
    </dgm:pt>
    <dgm:pt modelId="{E3F5FAA4-1ED9-4109-ACD1-139C7EBB3CEA}" type="pres">
      <dgm:prSet presAssocID="{2AAD4287-CE47-414A-AF7D-E3F10A2AE61C}" presName="FlexibleEmptyPlaceHolder" presStyleCnt="0"/>
      <dgm:spPr/>
    </dgm:pt>
    <dgm:pt modelId="{365126C3-3783-4E7F-97E8-5171EC4DD31A}" type="pres">
      <dgm:prSet presAssocID="{2AAD4287-CE47-414A-AF7D-E3F10A2AE61C}" presName="ConnectLine" presStyleLbl="sibTrans1D1" presStyleIdx="3" presStyleCnt="5"/>
      <dgm:spPr>
        <a:noFill/>
        <a:ln w="10000" cap="flat" cmpd="sng" algn="ctr">
          <a:solidFill>
            <a:schemeClr val="accent1">
              <a:hueOff val="0"/>
              <a:satOff val="0"/>
              <a:lumOff val="0"/>
              <a:alphaOff val="0"/>
            </a:schemeClr>
          </a:solidFill>
          <a:prstDash val="dash"/>
        </a:ln>
        <a:effectLst/>
      </dgm:spPr>
    </dgm:pt>
    <dgm:pt modelId="{2F671B40-5B08-4B7A-884A-AB6C64E9BD24}" type="pres">
      <dgm:prSet presAssocID="{2AAD4287-CE47-414A-AF7D-E3F10A2AE61C}" presName="ConnectorPoint" presStyleLbl="alignNode1" presStyleIdx="3" presStyleCnt="5"/>
      <dgm:spPr/>
    </dgm:pt>
    <dgm:pt modelId="{61396AEB-8231-4265-ACAF-83D4B585EBE7}" type="pres">
      <dgm:prSet presAssocID="{2AAD4287-CE47-414A-AF7D-E3F10A2AE61C}" presName="EmptyPlaceHolder" presStyleCnt="0"/>
      <dgm:spPr/>
    </dgm:pt>
    <dgm:pt modelId="{E25C7E4B-7564-4254-B0B7-A6F387331BAD}" type="pres">
      <dgm:prSet presAssocID="{6522AE13-182B-4287-919A-948FB6404A87}" presName="spaceBetweenRectangles" presStyleCnt="0"/>
      <dgm:spPr/>
    </dgm:pt>
    <dgm:pt modelId="{1911E663-FA1A-4EFD-BD25-EEBACB2C48EA}" type="pres">
      <dgm:prSet presAssocID="{342EEDA2-CF4A-4CA5-BE79-7728AED0581E}" presName="composite" presStyleCnt="0"/>
      <dgm:spPr/>
    </dgm:pt>
    <dgm:pt modelId="{022FABDF-6DF5-4C09-B2D1-A7FF92277BED}" type="pres">
      <dgm:prSet presAssocID="{342EEDA2-CF4A-4CA5-BE79-7728AED0581E}" presName="L1TextContainer" presStyleLbl="revTx" presStyleIdx="4" presStyleCnt="5">
        <dgm:presLayoutVars>
          <dgm:chMax val="1"/>
          <dgm:chPref val="1"/>
          <dgm:bulletEnabled val="1"/>
        </dgm:presLayoutVars>
      </dgm:prSet>
      <dgm:spPr/>
    </dgm:pt>
    <dgm:pt modelId="{9A7DAD1D-B380-444C-81B5-13B79C1ABFB1}" type="pres">
      <dgm:prSet presAssocID="{342EEDA2-CF4A-4CA5-BE79-7728AED0581E}" presName="L2TextContainerWrapper" presStyleCnt="0">
        <dgm:presLayoutVars>
          <dgm:chMax val="0"/>
          <dgm:chPref val="0"/>
          <dgm:bulletEnabled val="1"/>
        </dgm:presLayoutVars>
      </dgm:prSet>
      <dgm:spPr/>
    </dgm:pt>
    <dgm:pt modelId="{DC5DFEB3-789B-4F16-ABB9-9AFD1E0E893C}" type="pres">
      <dgm:prSet presAssocID="{342EEDA2-CF4A-4CA5-BE79-7728AED0581E}" presName="L2TextContainer" presStyleLbl="bgAcc1" presStyleIdx="4" presStyleCnt="5"/>
      <dgm:spPr/>
    </dgm:pt>
    <dgm:pt modelId="{03962B6C-1DC5-4051-86DA-D371433CC73D}" type="pres">
      <dgm:prSet presAssocID="{342EEDA2-CF4A-4CA5-BE79-7728AED0581E}" presName="FlexibleEmptyPlaceHolder" presStyleCnt="0"/>
      <dgm:spPr/>
    </dgm:pt>
    <dgm:pt modelId="{56354C32-16BF-4A98-8E39-46370EC54D9C}" type="pres">
      <dgm:prSet presAssocID="{342EEDA2-CF4A-4CA5-BE79-7728AED0581E}" presName="ConnectLine" presStyleLbl="sibTrans1D1" presStyleIdx="4" presStyleCnt="5"/>
      <dgm:spPr>
        <a:noFill/>
        <a:ln w="10000" cap="flat" cmpd="sng" algn="ctr">
          <a:solidFill>
            <a:schemeClr val="accent1">
              <a:hueOff val="0"/>
              <a:satOff val="0"/>
              <a:lumOff val="0"/>
              <a:alphaOff val="0"/>
            </a:schemeClr>
          </a:solidFill>
          <a:prstDash val="dash"/>
        </a:ln>
        <a:effectLst/>
      </dgm:spPr>
    </dgm:pt>
    <dgm:pt modelId="{4F40347C-6BFC-449B-B275-C00020F75EEB}" type="pres">
      <dgm:prSet presAssocID="{342EEDA2-CF4A-4CA5-BE79-7728AED0581E}" presName="ConnectorPoint" presStyleLbl="alignNode1" presStyleIdx="4" presStyleCnt="5"/>
      <dgm:spPr/>
    </dgm:pt>
    <dgm:pt modelId="{62C06D00-9DA6-4154-A0F6-5DEDBA91E586}" type="pres">
      <dgm:prSet presAssocID="{342EEDA2-CF4A-4CA5-BE79-7728AED0581E}" presName="EmptyPlaceHolder" presStyleCnt="0"/>
      <dgm:spPr/>
    </dgm:pt>
  </dgm:ptLst>
  <dgm:cxnLst>
    <dgm:cxn modelId="{CBD00908-A9D2-41E2-934D-F8E330A991CB}" type="presOf" srcId="{2907F458-87B6-445E-8A6B-40F125FF38D7}" destId="{2C1CF241-C171-4465-B527-DC9089AFC1C8}" srcOrd="0" destOrd="0" presId="urn:microsoft.com/office/officeart/2016/7/layout/BasicTimeline"/>
    <dgm:cxn modelId="{47EAD815-DB4D-4630-A89E-077C7CC37557}" type="presOf" srcId="{5FA7BAE5-DF65-450A-99AD-C45BC5C17497}" destId="{76F1B673-6DCF-42E7-8791-E620D45F7143}" srcOrd="0" destOrd="0" presId="urn:microsoft.com/office/officeart/2016/7/layout/BasicTimeline"/>
    <dgm:cxn modelId="{62273E1F-1906-491A-AC74-63AE4B88882F}" type="presOf" srcId="{2AAD4287-CE47-414A-AF7D-E3F10A2AE61C}" destId="{7DCCE031-931E-4F6F-9735-5414DAE5689B}" srcOrd="0" destOrd="0" presId="urn:microsoft.com/office/officeart/2016/7/layout/BasicTimeline"/>
    <dgm:cxn modelId="{98933C38-7C78-45D7-8FEE-FA80ABB121A2}" type="presOf" srcId="{9103D3BD-6225-4CA1-9E3E-E145FBB8909B}" destId="{1DDE4449-13E5-4293-AA6D-DBB4AC73EB14}" srcOrd="0" destOrd="0" presId="urn:microsoft.com/office/officeart/2016/7/layout/BasicTimeline"/>
    <dgm:cxn modelId="{C0B8BC39-ADE1-434A-BCC9-A776EDAE6926}" srcId="{482BA8AB-5D83-43E5-9243-97A125179820}" destId="{2AAD4287-CE47-414A-AF7D-E3F10A2AE61C}" srcOrd="3" destOrd="0" parTransId="{6117A839-820E-4D41-8BDC-A3D9E91093B3}" sibTransId="{6522AE13-182B-4287-919A-948FB6404A87}"/>
    <dgm:cxn modelId="{A1889963-6E6E-47E2-8A98-A41220C6D7DE}" srcId="{482BA8AB-5D83-43E5-9243-97A125179820}" destId="{2907F458-87B6-445E-8A6B-40F125FF38D7}" srcOrd="0" destOrd="0" parTransId="{5890E661-CB5A-4D36-8B68-5488E4AF5F66}" sibTransId="{77BACEB4-0EF0-4346-8A05-DB39FF3D7C9E}"/>
    <dgm:cxn modelId="{9B348A46-6495-4B3F-B540-2D6C8DE70515}" type="presOf" srcId="{342EEDA2-CF4A-4CA5-BE79-7728AED0581E}" destId="{022FABDF-6DF5-4C09-B2D1-A7FF92277BED}" srcOrd="0" destOrd="0" presId="urn:microsoft.com/office/officeart/2016/7/layout/BasicTimeline"/>
    <dgm:cxn modelId="{E2BA4F6D-6D30-4F09-AAA1-CCBEA7CE7948}" srcId="{482BA8AB-5D83-43E5-9243-97A125179820}" destId="{53A4692D-037E-4638-8C74-3984A91F8768}" srcOrd="1" destOrd="0" parTransId="{7527B5B1-1180-4DAE-A288-F57C4A8FBCA8}" sibTransId="{5EF391DB-8CA1-4A55-9995-E67EB9C9542B}"/>
    <dgm:cxn modelId="{0D6A0258-2501-4866-93E5-A5467C32ABD8}" srcId="{482BA8AB-5D83-43E5-9243-97A125179820}" destId="{5FA7BAE5-DF65-450A-99AD-C45BC5C17497}" srcOrd="2" destOrd="0" parTransId="{CB749E22-E01C-42C1-836A-C20F1947FB54}" sibTransId="{AF96A6D2-22B0-4E82-9446-7A90AEEC0345}"/>
    <dgm:cxn modelId="{B55A7E59-AD7B-4E72-B925-1C7748E992D6}" type="presOf" srcId="{DB61F864-E381-4B93-85E8-EC277CC6AD84}" destId="{DC5DFEB3-789B-4F16-ABB9-9AFD1E0E893C}" srcOrd="0" destOrd="0" presId="urn:microsoft.com/office/officeart/2016/7/layout/BasicTimeline"/>
    <dgm:cxn modelId="{83B0B15A-53D4-445B-A0CC-89ACA4DC22D8}" type="presOf" srcId="{BE69AE69-BFED-4E14-9A08-417186C1913D}" destId="{0AC0B571-920B-4537-A4F6-FC8324C195EF}" srcOrd="0" destOrd="0" presId="urn:microsoft.com/office/officeart/2016/7/layout/BasicTimeline"/>
    <dgm:cxn modelId="{0657B45A-C695-4ABE-9566-002A2E5FAA6E}" type="presOf" srcId="{53A4692D-037E-4638-8C74-3984A91F8768}" destId="{D2428EDD-9BC9-4248-8EA1-E0FE757A669F}" srcOrd="0" destOrd="0" presId="urn:microsoft.com/office/officeart/2016/7/layout/BasicTimeline"/>
    <dgm:cxn modelId="{6D5B8480-53C2-4A4D-861C-C0E49004C815}" type="presOf" srcId="{AF01B915-EADF-43D8-B35B-160034D0CC86}" destId="{E524CD41-BFAC-481A-8B31-54DBAB98ABFB}" srcOrd="0" destOrd="0" presId="urn:microsoft.com/office/officeart/2016/7/layout/BasicTimeline"/>
    <dgm:cxn modelId="{B355A4A4-FB07-4193-87A9-6CFB59D02949}" type="presOf" srcId="{53BB8843-EEB9-42C6-942B-E094B2306504}" destId="{68494522-C7D9-492C-8B5B-56847C99F20B}" srcOrd="0" destOrd="0" presId="urn:microsoft.com/office/officeart/2016/7/layout/BasicTimeline"/>
    <dgm:cxn modelId="{4AFD40D1-DA3C-455D-BFA6-006798558AA4}" srcId="{342EEDA2-CF4A-4CA5-BE79-7728AED0581E}" destId="{DB61F864-E381-4B93-85E8-EC277CC6AD84}" srcOrd="0" destOrd="0" parTransId="{4F968FA0-1714-4692-8777-9977B0AA5ABB}" sibTransId="{8EB0CC40-9604-4EBA-8DE7-F8209FAEC724}"/>
    <dgm:cxn modelId="{89F256D8-B84B-4F2C-B296-E4048E682338}" srcId="{5FA7BAE5-DF65-450A-99AD-C45BC5C17497}" destId="{AF01B915-EADF-43D8-B35B-160034D0CC86}" srcOrd="0" destOrd="0" parTransId="{D76B13AC-564C-4A2E-9B30-398422E08662}" sibTransId="{6C74EE08-A3B6-4A7C-AA0C-8E110894017B}"/>
    <dgm:cxn modelId="{7B66DAE0-A079-421D-8504-424BC7023F0C}" srcId="{2AAD4287-CE47-414A-AF7D-E3F10A2AE61C}" destId="{53BB8843-EEB9-42C6-942B-E094B2306504}" srcOrd="0" destOrd="0" parTransId="{92CA7D48-5B2F-4572-B4EF-667C44F62393}" sibTransId="{7F7EFE32-0155-4C6C-8D3F-4C03DB5D24B1}"/>
    <dgm:cxn modelId="{CB186FE5-40EE-4E81-B43B-04278CD46081}" srcId="{2907F458-87B6-445E-8A6B-40F125FF38D7}" destId="{9103D3BD-6225-4CA1-9E3E-E145FBB8909B}" srcOrd="0" destOrd="0" parTransId="{2B9D18D2-7732-437B-B7C2-08BE28A8A930}" sibTransId="{A3261E61-2B2C-49BA-9BFC-E6E8F1A81862}"/>
    <dgm:cxn modelId="{C58F37EE-FBA4-43CD-A3DD-FECBB56E4F89}" srcId="{482BA8AB-5D83-43E5-9243-97A125179820}" destId="{342EEDA2-CF4A-4CA5-BE79-7728AED0581E}" srcOrd="4" destOrd="0" parTransId="{091BD46D-CA6D-4F5D-82A1-ED3C22158C04}" sibTransId="{88221A18-050E-44BD-BDF8-9E439F16430C}"/>
    <dgm:cxn modelId="{6097B4F5-E022-4255-9244-3A42039C4DFE}" srcId="{53A4692D-037E-4638-8C74-3984A91F8768}" destId="{BE69AE69-BFED-4E14-9A08-417186C1913D}" srcOrd="0" destOrd="0" parTransId="{D49DA14D-D4D5-45E1-8BA4-23AC41F665BB}" sibTransId="{4C541C94-6CD3-48BC-BFD1-10AF5E678C58}"/>
    <dgm:cxn modelId="{799920F7-1ABC-4B66-BD2C-B2413B1D8BB1}" type="presOf" srcId="{482BA8AB-5D83-43E5-9243-97A125179820}" destId="{C53F40F0-C606-4D2B-B6A7-6A12805F5496}" srcOrd="0" destOrd="0" presId="urn:microsoft.com/office/officeart/2016/7/layout/BasicTimeline"/>
    <dgm:cxn modelId="{0475A6B7-1089-4317-833A-468593CE07C1}" type="presParOf" srcId="{C53F40F0-C606-4D2B-B6A7-6A12805F5496}" destId="{B4C61009-4B7D-400B-BA48-648C9471BCB9}" srcOrd="0" destOrd="0" presId="urn:microsoft.com/office/officeart/2016/7/layout/BasicTimeline"/>
    <dgm:cxn modelId="{91DCAEAC-9766-446F-95BB-23830B0A25A5}" type="presParOf" srcId="{C53F40F0-C606-4D2B-B6A7-6A12805F5496}" destId="{B6438133-EF17-4D6C-9CE7-FB9528E1D7A8}" srcOrd="1" destOrd="0" presId="urn:microsoft.com/office/officeart/2016/7/layout/BasicTimeline"/>
    <dgm:cxn modelId="{8D2443A6-3C27-40B1-B595-72AB5098AFCA}" type="presParOf" srcId="{B6438133-EF17-4D6C-9CE7-FB9528E1D7A8}" destId="{B57775AC-FF46-4B1E-86DB-0FFFAE06B77C}" srcOrd="0" destOrd="0" presId="urn:microsoft.com/office/officeart/2016/7/layout/BasicTimeline"/>
    <dgm:cxn modelId="{89123E7C-919C-4832-94BE-788255BEEE00}" type="presParOf" srcId="{B57775AC-FF46-4B1E-86DB-0FFFAE06B77C}" destId="{2C1CF241-C171-4465-B527-DC9089AFC1C8}" srcOrd="0" destOrd="0" presId="urn:microsoft.com/office/officeart/2016/7/layout/BasicTimeline"/>
    <dgm:cxn modelId="{6BC741CD-0179-4234-A622-6D6886754343}" type="presParOf" srcId="{B57775AC-FF46-4B1E-86DB-0FFFAE06B77C}" destId="{130D1E33-6002-4A3C-A325-21F51BF50AEF}" srcOrd="1" destOrd="0" presId="urn:microsoft.com/office/officeart/2016/7/layout/BasicTimeline"/>
    <dgm:cxn modelId="{CDF1DECA-C0B3-413E-A0E1-A5010DCE439E}" type="presParOf" srcId="{130D1E33-6002-4A3C-A325-21F51BF50AEF}" destId="{1DDE4449-13E5-4293-AA6D-DBB4AC73EB14}" srcOrd="0" destOrd="0" presId="urn:microsoft.com/office/officeart/2016/7/layout/BasicTimeline"/>
    <dgm:cxn modelId="{67857B28-5875-490B-A2C3-A185D144464C}" type="presParOf" srcId="{130D1E33-6002-4A3C-A325-21F51BF50AEF}" destId="{3268A59C-726A-4E18-9DE1-73199237D770}" srcOrd="1" destOrd="0" presId="urn:microsoft.com/office/officeart/2016/7/layout/BasicTimeline"/>
    <dgm:cxn modelId="{7C1DD11E-DA2A-4B1F-9920-D077C3463F16}" type="presParOf" srcId="{B57775AC-FF46-4B1E-86DB-0FFFAE06B77C}" destId="{9639865F-59E4-41C4-8B19-9B803976C49B}" srcOrd="2" destOrd="0" presId="urn:microsoft.com/office/officeart/2016/7/layout/BasicTimeline"/>
    <dgm:cxn modelId="{70FE25C8-D469-4B40-85A9-05F6CE7BAB91}" type="presParOf" srcId="{B57775AC-FF46-4B1E-86DB-0FFFAE06B77C}" destId="{03154354-47AF-4EB5-A9DA-D967EFE1B138}" srcOrd="3" destOrd="0" presId="urn:microsoft.com/office/officeart/2016/7/layout/BasicTimeline"/>
    <dgm:cxn modelId="{46459F65-CC3C-4CF4-8E31-E43179DEB146}" type="presParOf" srcId="{B57775AC-FF46-4B1E-86DB-0FFFAE06B77C}" destId="{9D4DFF9D-D1A4-4286-95F2-335B8933F5C9}" srcOrd="4" destOrd="0" presId="urn:microsoft.com/office/officeart/2016/7/layout/BasicTimeline"/>
    <dgm:cxn modelId="{C3826101-D0E1-468C-848F-0CEB4BD56292}" type="presParOf" srcId="{B6438133-EF17-4D6C-9CE7-FB9528E1D7A8}" destId="{4D575D6F-6B72-4831-B45C-121C7233A600}" srcOrd="1" destOrd="0" presId="urn:microsoft.com/office/officeart/2016/7/layout/BasicTimeline"/>
    <dgm:cxn modelId="{2DF7FFFE-568C-485A-ACC2-FBA5470FCC11}" type="presParOf" srcId="{B6438133-EF17-4D6C-9CE7-FB9528E1D7A8}" destId="{04F33DD8-D65E-43D7-93AA-386B58A3D4C1}" srcOrd="2" destOrd="0" presId="urn:microsoft.com/office/officeart/2016/7/layout/BasicTimeline"/>
    <dgm:cxn modelId="{9E42527A-2B87-453E-BCEA-9097E446A7C1}" type="presParOf" srcId="{04F33DD8-D65E-43D7-93AA-386B58A3D4C1}" destId="{D2428EDD-9BC9-4248-8EA1-E0FE757A669F}" srcOrd="0" destOrd="0" presId="urn:microsoft.com/office/officeart/2016/7/layout/BasicTimeline"/>
    <dgm:cxn modelId="{B93FF11E-05B6-4C8C-A044-BC195865DAAC}" type="presParOf" srcId="{04F33DD8-D65E-43D7-93AA-386B58A3D4C1}" destId="{3CD49EBC-9A7D-4C9A-8EF9-3CF5F7B73DE8}" srcOrd="1" destOrd="0" presId="urn:microsoft.com/office/officeart/2016/7/layout/BasicTimeline"/>
    <dgm:cxn modelId="{A89FB4A7-7D44-45B8-BF50-9F1B6AC56031}" type="presParOf" srcId="{3CD49EBC-9A7D-4C9A-8EF9-3CF5F7B73DE8}" destId="{0AC0B571-920B-4537-A4F6-FC8324C195EF}" srcOrd="0" destOrd="0" presId="urn:microsoft.com/office/officeart/2016/7/layout/BasicTimeline"/>
    <dgm:cxn modelId="{7831947D-E07A-4BBE-84B7-775F01F82AAF}" type="presParOf" srcId="{3CD49EBC-9A7D-4C9A-8EF9-3CF5F7B73DE8}" destId="{273F15F4-B6F0-4194-BFB0-16A48EAD1099}" srcOrd="1" destOrd="0" presId="urn:microsoft.com/office/officeart/2016/7/layout/BasicTimeline"/>
    <dgm:cxn modelId="{D922085A-61BB-4E7A-8468-FD8BBEC13752}" type="presParOf" srcId="{04F33DD8-D65E-43D7-93AA-386B58A3D4C1}" destId="{8597F9C5-598D-488B-9D43-D7CDE04A0D17}" srcOrd="2" destOrd="0" presId="urn:microsoft.com/office/officeart/2016/7/layout/BasicTimeline"/>
    <dgm:cxn modelId="{1A2F428B-11B6-4CEC-926E-FA6B4822A2EF}" type="presParOf" srcId="{04F33DD8-D65E-43D7-93AA-386B58A3D4C1}" destId="{D6EB8327-BE17-468A-BE7E-EB0DD72C80BB}" srcOrd="3" destOrd="0" presId="urn:microsoft.com/office/officeart/2016/7/layout/BasicTimeline"/>
    <dgm:cxn modelId="{4A6B5EB5-72FC-46DE-81FD-A7371339EA8D}" type="presParOf" srcId="{04F33DD8-D65E-43D7-93AA-386B58A3D4C1}" destId="{4CEA65CC-2F1D-4CA9-B825-512246DFCB27}" srcOrd="4" destOrd="0" presId="urn:microsoft.com/office/officeart/2016/7/layout/BasicTimeline"/>
    <dgm:cxn modelId="{6F148E8E-7BDA-405B-AA7E-CD0A9F1AAF6C}" type="presParOf" srcId="{B6438133-EF17-4D6C-9CE7-FB9528E1D7A8}" destId="{0DB31792-5063-42F4-A345-C97C36EE980E}" srcOrd="3" destOrd="0" presId="urn:microsoft.com/office/officeart/2016/7/layout/BasicTimeline"/>
    <dgm:cxn modelId="{9B604644-4F51-4CE6-9D18-F213903D61D1}" type="presParOf" srcId="{B6438133-EF17-4D6C-9CE7-FB9528E1D7A8}" destId="{BB4559EF-2F19-4E48-8F40-E93F2BD6E31F}" srcOrd="4" destOrd="0" presId="urn:microsoft.com/office/officeart/2016/7/layout/BasicTimeline"/>
    <dgm:cxn modelId="{C8A37C88-2C9B-421A-925E-BBB231FEC7FC}" type="presParOf" srcId="{BB4559EF-2F19-4E48-8F40-E93F2BD6E31F}" destId="{76F1B673-6DCF-42E7-8791-E620D45F7143}" srcOrd="0" destOrd="0" presId="urn:microsoft.com/office/officeart/2016/7/layout/BasicTimeline"/>
    <dgm:cxn modelId="{407D8296-B3F1-46C1-BEED-1870AA404B53}" type="presParOf" srcId="{BB4559EF-2F19-4E48-8F40-E93F2BD6E31F}" destId="{B4F212BB-3725-4700-A375-F19267444CE5}" srcOrd="1" destOrd="0" presId="urn:microsoft.com/office/officeart/2016/7/layout/BasicTimeline"/>
    <dgm:cxn modelId="{6BD43568-BBD7-4720-BA58-58CFAA2A9C6F}" type="presParOf" srcId="{B4F212BB-3725-4700-A375-F19267444CE5}" destId="{E524CD41-BFAC-481A-8B31-54DBAB98ABFB}" srcOrd="0" destOrd="0" presId="urn:microsoft.com/office/officeart/2016/7/layout/BasicTimeline"/>
    <dgm:cxn modelId="{1472FA0B-6CBB-4B35-B1C8-B4F7F160D770}" type="presParOf" srcId="{B4F212BB-3725-4700-A375-F19267444CE5}" destId="{BAEA0178-EDA0-48A4-B37F-5591FE129CDB}" srcOrd="1" destOrd="0" presId="urn:microsoft.com/office/officeart/2016/7/layout/BasicTimeline"/>
    <dgm:cxn modelId="{2560E477-E5E1-4E72-A653-C013D08BEC39}" type="presParOf" srcId="{BB4559EF-2F19-4E48-8F40-E93F2BD6E31F}" destId="{0CD5A47B-D0B6-4545-877F-E0C6699085E5}" srcOrd="2" destOrd="0" presId="urn:microsoft.com/office/officeart/2016/7/layout/BasicTimeline"/>
    <dgm:cxn modelId="{C05CA23A-7AF7-43FB-AC85-ECEDA94562C6}" type="presParOf" srcId="{BB4559EF-2F19-4E48-8F40-E93F2BD6E31F}" destId="{E83588F6-A062-4C97-843D-F0212C0EFE57}" srcOrd="3" destOrd="0" presId="urn:microsoft.com/office/officeart/2016/7/layout/BasicTimeline"/>
    <dgm:cxn modelId="{FCDC686D-BD1F-43C1-B098-86BC7B84DEAA}" type="presParOf" srcId="{BB4559EF-2F19-4E48-8F40-E93F2BD6E31F}" destId="{AD908148-9CF5-44CD-9412-52D8E741CA07}" srcOrd="4" destOrd="0" presId="urn:microsoft.com/office/officeart/2016/7/layout/BasicTimeline"/>
    <dgm:cxn modelId="{B4818E38-647A-414D-BD30-53B5AA93A5D5}" type="presParOf" srcId="{B6438133-EF17-4D6C-9CE7-FB9528E1D7A8}" destId="{01236132-5379-48DA-8A4D-C8CCD34D6AAC}" srcOrd="5" destOrd="0" presId="urn:microsoft.com/office/officeart/2016/7/layout/BasicTimeline"/>
    <dgm:cxn modelId="{7C726771-D5F6-41F0-B28B-BC74B4C0C765}" type="presParOf" srcId="{B6438133-EF17-4D6C-9CE7-FB9528E1D7A8}" destId="{51F80667-54CA-4D3F-B0F1-3FD3F0EED9C8}" srcOrd="6" destOrd="0" presId="urn:microsoft.com/office/officeart/2016/7/layout/BasicTimeline"/>
    <dgm:cxn modelId="{AC419697-C92C-4B98-BF6C-4B7689D01F80}" type="presParOf" srcId="{51F80667-54CA-4D3F-B0F1-3FD3F0EED9C8}" destId="{7DCCE031-931E-4F6F-9735-5414DAE5689B}" srcOrd="0" destOrd="0" presId="urn:microsoft.com/office/officeart/2016/7/layout/BasicTimeline"/>
    <dgm:cxn modelId="{158AD2E1-67FE-43F5-91AD-A0FAD9765A10}" type="presParOf" srcId="{51F80667-54CA-4D3F-B0F1-3FD3F0EED9C8}" destId="{348D5EA9-31EB-4A31-BE7A-11F60D535C07}" srcOrd="1" destOrd="0" presId="urn:microsoft.com/office/officeart/2016/7/layout/BasicTimeline"/>
    <dgm:cxn modelId="{A074E45A-7AE2-43C7-A474-00702AFD36A5}" type="presParOf" srcId="{348D5EA9-31EB-4A31-BE7A-11F60D535C07}" destId="{68494522-C7D9-492C-8B5B-56847C99F20B}" srcOrd="0" destOrd="0" presId="urn:microsoft.com/office/officeart/2016/7/layout/BasicTimeline"/>
    <dgm:cxn modelId="{E598A584-4709-43BE-9DA6-532C61913FEC}" type="presParOf" srcId="{348D5EA9-31EB-4A31-BE7A-11F60D535C07}" destId="{E3F5FAA4-1ED9-4109-ACD1-139C7EBB3CEA}" srcOrd="1" destOrd="0" presId="urn:microsoft.com/office/officeart/2016/7/layout/BasicTimeline"/>
    <dgm:cxn modelId="{A0384B10-5F7E-4C88-86CC-B601A0F4105E}" type="presParOf" srcId="{51F80667-54CA-4D3F-B0F1-3FD3F0EED9C8}" destId="{365126C3-3783-4E7F-97E8-5171EC4DD31A}" srcOrd="2" destOrd="0" presId="urn:microsoft.com/office/officeart/2016/7/layout/BasicTimeline"/>
    <dgm:cxn modelId="{E18CA6CF-1B33-4B04-A6C4-97E1225E05B9}" type="presParOf" srcId="{51F80667-54CA-4D3F-B0F1-3FD3F0EED9C8}" destId="{2F671B40-5B08-4B7A-884A-AB6C64E9BD24}" srcOrd="3" destOrd="0" presId="urn:microsoft.com/office/officeart/2016/7/layout/BasicTimeline"/>
    <dgm:cxn modelId="{86DE1CD5-F129-4237-946F-4EDE65BDE744}" type="presParOf" srcId="{51F80667-54CA-4D3F-B0F1-3FD3F0EED9C8}" destId="{61396AEB-8231-4265-ACAF-83D4B585EBE7}" srcOrd="4" destOrd="0" presId="urn:microsoft.com/office/officeart/2016/7/layout/BasicTimeline"/>
    <dgm:cxn modelId="{5E75F397-68E5-4755-90C7-76884C77C679}" type="presParOf" srcId="{B6438133-EF17-4D6C-9CE7-FB9528E1D7A8}" destId="{E25C7E4B-7564-4254-B0B7-A6F387331BAD}" srcOrd="7" destOrd="0" presId="urn:microsoft.com/office/officeart/2016/7/layout/BasicTimeline"/>
    <dgm:cxn modelId="{60A21167-055C-42B6-91E4-8E139AA5206F}" type="presParOf" srcId="{B6438133-EF17-4D6C-9CE7-FB9528E1D7A8}" destId="{1911E663-FA1A-4EFD-BD25-EEBACB2C48EA}" srcOrd="8" destOrd="0" presId="urn:microsoft.com/office/officeart/2016/7/layout/BasicTimeline"/>
    <dgm:cxn modelId="{30BDB1CD-1189-4675-AAE1-5A44ABC89BCF}" type="presParOf" srcId="{1911E663-FA1A-4EFD-BD25-EEBACB2C48EA}" destId="{022FABDF-6DF5-4C09-B2D1-A7FF92277BED}" srcOrd="0" destOrd="0" presId="urn:microsoft.com/office/officeart/2016/7/layout/BasicTimeline"/>
    <dgm:cxn modelId="{DB929132-EDA0-46EE-AFCE-95152973A0E5}" type="presParOf" srcId="{1911E663-FA1A-4EFD-BD25-EEBACB2C48EA}" destId="{9A7DAD1D-B380-444C-81B5-13B79C1ABFB1}" srcOrd="1" destOrd="0" presId="urn:microsoft.com/office/officeart/2016/7/layout/BasicTimeline"/>
    <dgm:cxn modelId="{2331BBE3-EC8A-4EFF-85F9-2B2EC223B285}" type="presParOf" srcId="{9A7DAD1D-B380-444C-81B5-13B79C1ABFB1}" destId="{DC5DFEB3-789B-4F16-ABB9-9AFD1E0E893C}" srcOrd="0" destOrd="0" presId="urn:microsoft.com/office/officeart/2016/7/layout/BasicTimeline"/>
    <dgm:cxn modelId="{7657448A-14E9-4F81-8680-F3F5D699FCD9}" type="presParOf" srcId="{9A7DAD1D-B380-444C-81B5-13B79C1ABFB1}" destId="{03962B6C-1DC5-4051-86DA-D371433CC73D}" srcOrd="1" destOrd="0" presId="urn:microsoft.com/office/officeart/2016/7/layout/BasicTimeline"/>
    <dgm:cxn modelId="{8950E452-4CDD-434E-B19E-ED0632B0BA45}" type="presParOf" srcId="{1911E663-FA1A-4EFD-BD25-EEBACB2C48EA}" destId="{56354C32-16BF-4A98-8E39-46370EC54D9C}" srcOrd="2" destOrd="0" presId="urn:microsoft.com/office/officeart/2016/7/layout/BasicTimeline"/>
    <dgm:cxn modelId="{52F0A5A2-1A5B-4241-B2CF-E3D99DE9CBE8}" type="presParOf" srcId="{1911E663-FA1A-4EFD-BD25-EEBACB2C48EA}" destId="{4F40347C-6BFC-449B-B275-C00020F75EEB}" srcOrd="3" destOrd="0" presId="urn:microsoft.com/office/officeart/2016/7/layout/BasicTimeline"/>
    <dgm:cxn modelId="{C9057F6F-CFF1-42AF-9779-1982EACE03D3}" type="presParOf" srcId="{1911E663-FA1A-4EFD-BD25-EEBACB2C48EA}" destId="{62C06D00-9DA6-4154-A0F6-5DEDBA91E586}"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03474C-0DF0-4E5F-930D-43A6205DFF04}" type="doc">
      <dgm:prSet loTypeId="urn:microsoft.com/office/officeart/2005/8/layout/hProcess9" loCatId="process" qsTypeId="urn:microsoft.com/office/officeart/2005/8/quickstyle/simple1" qsCatId="simple" csTypeId="urn:microsoft.com/office/officeart/2005/8/colors/colorful2" csCatId="colorful" phldr="1"/>
      <dgm:spPr/>
    </dgm:pt>
    <dgm:pt modelId="{ED16003C-23CD-4DC5-9EDA-9FA855202A0E}">
      <dgm:prSet phldrT="[Text]"/>
      <dgm:spPr/>
      <dgm:t>
        <a:bodyPr/>
        <a:lstStyle/>
        <a:p>
          <a:r>
            <a:rPr lang="en-US" b="1" u="sng" dirty="0"/>
            <a:t>Planning</a:t>
          </a:r>
          <a:r>
            <a:rPr lang="en-US" b="1" dirty="0"/>
            <a:t>: </a:t>
          </a:r>
          <a:r>
            <a:rPr lang="en-US" dirty="0"/>
            <a:t>Obtain permission from local authorities for screening activities in the community. Confirm and secure screening sites.</a:t>
          </a:r>
        </a:p>
      </dgm:t>
    </dgm:pt>
    <dgm:pt modelId="{13103205-8760-4BAD-8657-35CDB657BB9B}" type="parTrans" cxnId="{F7287135-DFAB-4250-95AB-08C2DCD1172F}">
      <dgm:prSet/>
      <dgm:spPr/>
      <dgm:t>
        <a:bodyPr/>
        <a:lstStyle/>
        <a:p>
          <a:endParaRPr lang="en-US"/>
        </a:p>
      </dgm:t>
    </dgm:pt>
    <dgm:pt modelId="{943315DD-1AB0-449F-A21E-5F32AE90DB62}" type="sibTrans" cxnId="{F7287135-DFAB-4250-95AB-08C2DCD1172F}">
      <dgm:prSet/>
      <dgm:spPr/>
      <dgm:t>
        <a:bodyPr/>
        <a:lstStyle/>
        <a:p>
          <a:endParaRPr lang="en-US"/>
        </a:p>
      </dgm:t>
    </dgm:pt>
    <dgm:pt modelId="{E99A416A-0C1A-4953-89A3-B02784A8F765}">
      <dgm:prSet phldrT="[Text]"/>
      <dgm:spPr/>
      <dgm:t>
        <a:bodyPr/>
        <a:lstStyle/>
        <a:p>
          <a:r>
            <a:rPr lang="en-US" b="1" u="sng" dirty="0"/>
            <a:t>Outreach &amp; Education</a:t>
          </a:r>
          <a:r>
            <a:rPr lang="en-US" b="1" dirty="0"/>
            <a:t>:</a:t>
          </a:r>
          <a:r>
            <a:rPr lang="en-US" dirty="0"/>
            <a:t> Invite program participants  by going door to door with letter hand delivered to their home, using the Probability Proportionate to Size sampling method.</a:t>
          </a:r>
        </a:p>
      </dgm:t>
    </dgm:pt>
    <dgm:pt modelId="{1F7E65AC-E553-45C2-8CA7-C6F815833311}" type="parTrans" cxnId="{5A66C7A5-22E4-43CD-BED1-AF773642D3BD}">
      <dgm:prSet/>
      <dgm:spPr/>
      <dgm:t>
        <a:bodyPr/>
        <a:lstStyle/>
        <a:p>
          <a:endParaRPr lang="en-US"/>
        </a:p>
      </dgm:t>
    </dgm:pt>
    <dgm:pt modelId="{E55BD059-A57F-4573-9896-6E02F5F03E91}" type="sibTrans" cxnId="{5A66C7A5-22E4-43CD-BED1-AF773642D3BD}">
      <dgm:prSet/>
      <dgm:spPr/>
      <dgm:t>
        <a:bodyPr/>
        <a:lstStyle/>
        <a:p>
          <a:endParaRPr lang="en-US"/>
        </a:p>
      </dgm:t>
    </dgm:pt>
    <dgm:pt modelId="{47120224-0041-4583-B99C-75F3C65D2659}">
      <dgm:prSet phldrT="[Text]"/>
      <dgm:spPr/>
      <dgm:t>
        <a:bodyPr/>
        <a:lstStyle/>
        <a:p>
          <a:r>
            <a:rPr lang="en-US" b="1" u="sng" dirty="0"/>
            <a:t>Screening &amp; Testing Day</a:t>
          </a:r>
          <a:r>
            <a:rPr lang="en-US" b="1" dirty="0"/>
            <a:t>: </a:t>
          </a:r>
          <a:r>
            <a:rPr lang="en-US" dirty="0"/>
            <a:t>Pre-screen participants before collecting blood samples for diagnosis.</a:t>
          </a:r>
        </a:p>
      </dgm:t>
    </dgm:pt>
    <dgm:pt modelId="{44AC0383-C718-4526-9EBF-0D27B5B434AA}" type="parTrans" cxnId="{98DB7472-B745-4197-8579-643B700DC24E}">
      <dgm:prSet/>
      <dgm:spPr/>
      <dgm:t>
        <a:bodyPr/>
        <a:lstStyle/>
        <a:p>
          <a:endParaRPr lang="en-US"/>
        </a:p>
      </dgm:t>
    </dgm:pt>
    <dgm:pt modelId="{F0943896-B4B1-4CF6-8C8B-93CEB4358A3A}" type="sibTrans" cxnId="{98DB7472-B745-4197-8579-643B700DC24E}">
      <dgm:prSet/>
      <dgm:spPr/>
      <dgm:t>
        <a:bodyPr/>
        <a:lstStyle/>
        <a:p>
          <a:endParaRPr lang="en-US"/>
        </a:p>
      </dgm:t>
    </dgm:pt>
    <dgm:pt modelId="{9E2A0033-92CC-4E9C-8FFA-BA825B334A1A}">
      <dgm:prSet phldrT="[Text]"/>
      <dgm:spPr/>
      <dgm:t>
        <a:bodyPr/>
        <a:lstStyle/>
        <a:p>
          <a:r>
            <a:rPr lang="en-US" b="1" u="sng" dirty="0"/>
            <a:t>Receive results</a:t>
          </a:r>
          <a:r>
            <a:rPr lang="en-US" dirty="0"/>
            <a:t> for each site sampled. Review and verify by physician(s) before contacting program participants (patients)</a:t>
          </a:r>
        </a:p>
      </dgm:t>
    </dgm:pt>
    <dgm:pt modelId="{1B10C1C9-324E-4A3B-8F29-8A95DC6124E0}" type="parTrans" cxnId="{8B356B72-CE80-4ED9-8239-EDC290EF1F4E}">
      <dgm:prSet/>
      <dgm:spPr/>
      <dgm:t>
        <a:bodyPr/>
        <a:lstStyle/>
        <a:p>
          <a:endParaRPr lang="en-US"/>
        </a:p>
      </dgm:t>
    </dgm:pt>
    <dgm:pt modelId="{78B2985A-FAA1-40F5-8950-426E393B4076}" type="sibTrans" cxnId="{8B356B72-CE80-4ED9-8239-EDC290EF1F4E}">
      <dgm:prSet/>
      <dgm:spPr/>
      <dgm:t>
        <a:bodyPr/>
        <a:lstStyle/>
        <a:p>
          <a:endParaRPr lang="en-US"/>
        </a:p>
      </dgm:t>
    </dgm:pt>
    <dgm:pt modelId="{B2E94FC1-F0F2-40E0-80F4-69F52975D75B}">
      <dgm:prSet phldrT="[Text]"/>
      <dgm:spPr/>
      <dgm:t>
        <a:bodyPr/>
        <a:lstStyle/>
        <a:p>
          <a:r>
            <a:rPr lang="en-US" b="1" u="sng" dirty="0"/>
            <a:t>Contact patients to share their results </a:t>
          </a:r>
          <a:r>
            <a:rPr lang="en-US" dirty="0"/>
            <a:t>verbally and confirm mailing address to send the official results.</a:t>
          </a:r>
        </a:p>
      </dgm:t>
    </dgm:pt>
    <dgm:pt modelId="{EDE0B360-6388-4E33-B03D-D74374FB3ACB}" type="parTrans" cxnId="{F5F64D6E-8992-4D9A-94AB-49F7C2C2137D}">
      <dgm:prSet/>
      <dgm:spPr/>
      <dgm:t>
        <a:bodyPr/>
        <a:lstStyle/>
        <a:p>
          <a:endParaRPr lang="en-US"/>
        </a:p>
      </dgm:t>
    </dgm:pt>
    <dgm:pt modelId="{1FB5A38C-0964-45A1-B2D6-BD3507E7AE3F}" type="sibTrans" cxnId="{F5F64D6E-8992-4D9A-94AB-49F7C2C2137D}">
      <dgm:prSet/>
      <dgm:spPr/>
      <dgm:t>
        <a:bodyPr/>
        <a:lstStyle/>
        <a:p>
          <a:endParaRPr lang="en-US"/>
        </a:p>
      </dgm:t>
    </dgm:pt>
    <dgm:pt modelId="{EBFA92D9-A876-4624-868D-9B2EB59681A2}">
      <dgm:prSet phldrT="[Text]"/>
      <dgm:spPr/>
      <dgm:t>
        <a:bodyPr/>
        <a:lstStyle/>
        <a:p>
          <a:r>
            <a:rPr lang="en-US" b="1" u="sng" dirty="0"/>
            <a:t>Refer and link patients </a:t>
          </a:r>
          <a:r>
            <a:rPr lang="en-US" dirty="0"/>
            <a:t>who tested positive for HBV and/or HCV to care and treatment services. Patients who need hepatitis B vaccination will be referred for service. Provide education seminar opportunities.</a:t>
          </a:r>
        </a:p>
      </dgm:t>
    </dgm:pt>
    <dgm:pt modelId="{CD5E9ACD-B98A-4DF0-93EC-8A4D68EE9DCC}" type="sibTrans" cxnId="{DA69A431-C01F-44EA-B933-09154DEE21BC}">
      <dgm:prSet/>
      <dgm:spPr/>
      <dgm:t>
        <a:bodyPr/>
        <a:lstStyle/>
        <a:p>
          <a:endParaRPr lang="en-US"/>
        </a:p>
      </dgm:t>
    </dgm:pt>
    <dgm:pt modelId="{0856CAD3-504E-44C4-BCC0-B01A0EB2E0DC}" type="parTrans" cxnId="{DA69A431-C01F-44EA-B933-09154DEE21BC}">
      <dgm:prSet/>
      <dgm:spPr/>
      <dgm:t>
        <a:bodyPr/>
        <a:lstStyle/>
        <a:p>
          <a:endParaRPr lang="en-US"/>
        </a:p>
      </dgm:t>
    </dgm:pt>
    <dgm:pt modelId="{4FCDA05E-797E-41FE-BE28-5FB37E932363}" type="pres">
      <dgm:prSet presAssocID="{4503474C-0DF0-4E5F-930D-43A6205DFF04}" presName="CompostProcess" presStyleCnt="0">
        <dgm:presLayoutVars>
          <dgm:dir/>
          <dgm:resizeHandles val="exact"/>
        </dgm:presLayoutVars>
      </dgm:prSet>
      <dgm:spPr/>
    </dgm:pt>
    <dgm:pt modelId="{19C7B7EE-2E71-449F-A5CF-08181B601E5E}" type="pres">
      <dgm:prSet presAssocID="{4503474C-0DF0-4E5F-930D-43A6205DFF04}" presName="arrow" presStyleLbl="bgShp" presStyleIdx="0" presStyleCnt="1"/>
      <dgm:spPr/>
    </dgm:pt>
    <dgm:pt modelId="{00E45843-55E5-424F-A202-46A973B694A8}" type="pres">
      <dgm:prSet presAssocID="{4503474C-0DF0-4E5F-930D-43A6205DFF04}" presName="linearProcess" presStyleCnt="0"/>
      <dgm:spPr/>
    </dgm:pt>
    <dgm:pt modelId="{5A1765BD-4E19-4A07-912E-879005EE6EAF}" type="pres">
      <dgm:prSet presAssocID="{ED16003C-23CD-4DC5-9EDA-9FA855202A0E}" presName="textNode" presStyleLbl="node1" presStyleIdx="0" presStyleCnt="6">
        <dgm:presLayoutVars>
          <dgm:bulletEnabled val="1"/>
        </dgm:presLayoutVars>
      </dgm:prSet>
      <dgm:spPr/>
    </dgm:pt>
    <dgm:pt modelId="{228F2179-868A-4105-84A8-6EA0A592965F}" type="pres">
      <dgm:prSet presAssocID="{943315DD-1AB0-449F-A21E-5F32AE90DB62}" presName="sibTrans" presStyleCnt="0"/>
      <dgm:spPr/>
    </dgm:pt>
    <dgm:pt modelId="{E90B9CA0-B029-4E2A-A106-557CB0B84A52}" type="pres">
      <dgm:prSet presAssocID="{E99A416A-0C1A-4953-89A3-B02784A8F765}" presName="textNode" presStyleLbl="node1" presStyleIdx="1" presStyleCnt="6">
        <dgm:presLayoutVars>
          <dgm:bulletEnabled val="1"/>
        </dgm:presLayoutVars>
      </dgm:prSet>
      <dgm:spPr/>
    </dgm:pt>
    <dgm:pt modelId="{E708102B-4F24-4145-AD08-462BB086DF52}" type="pres">
      <dgm:prSet presAssocID="{E55BD059-A57F-4573-9896-6E02F5F03E91}" presName="sibTrans" presStyleCnt="0"/>
      <dgm:spPr/>
    </dgm:pt>
    <dgm:pt modelId="{9F1158A7-0809-4A55-B950-3097E48C72F5}" type="pres">
      <dgm:prSet presAssocID="{47120224-0041-4583-B99C-75F3C65D2659}" presName="textNode" presStyleLbl="node1" presStyleIdx="2" presStyleCnt="6">
        <dgm:presLayoutVars>
          <dgm:bulletEnabled val="1"/>
        </dgm:presLayoutVars>
      </dgm:prSet>
      <dgm:spPr/>
    </dgm:pt>
    <dgm:pt modelId="{67FF90D9-B430-4E7C-A502-3DA86F123761}" type="pres">
      <dgm:prSet presAssocID="{F0943896-B4B1-4CF6-8C8B-93CEB4358A3A}" presName="sibTrans" presStyleCnt="0"/>
      <dgm:spPr/>
    </dgm:pt>
    <dgm:pt modelId="{6D309F1F-D695-426F-ACE6-E261F04F6AE8}" type="pres">
      <dgm:prSet presAssocID="{9E2A0033-92CC-4E9C-8FFA-BA825B334A1A}" presName="textNode" presStyleLbl="node1" presStyleIdx="3" presStyleCnt="6">
        <dgm:presLayoutVars>
          <dgm:bulletEnabled val="1"/>
        </dgm:presLayoutVars>
      </dgm:prSet>
      <dgm:spPr/>
    </dgm:pt>
    <dgm:pt modelId="{EFC8ED95-AEDE-4919-AC64-EE8A4DFA02E4}" type="pres">
      <dgm:prSet presAssocID="{78B2985A-FAA1-40F5-8950-426E393B4076}" presName="sibTrans" presStyleCnt="0"/>
      <dgm:spPr/>
    </dgm:pt>
    <dgm:pt modelId="{E75CB9C8-6874-4FE4-889A-CC0F4E96E956}" type="pres">
      <dgm:prSet presAssocID="{B2E94FC1-F0F2-40E0-80F4-69F52975D75B}" presName="textNode" presStyleLbl="node1" presStyleIdx="4" presStyleCnt="6">
        <dgm:presLayoutVars>
          <dgm:bulletEnabled val="1"/>
        </dgm:presLayoutVars>
      </dgm:prSet>
      <dgm:spPr/>
    </dgm:pt>
    <dgm:pt modelId="{CB398A07-EE36-4304-ABA2-7B31EC28B4E1}" type="pres">
      <dgm:prSet presAssocID="{1FB5A38C-0964-45A1-B2D6-BD3507E7AE3F}" presName="sibTrans" presStyleCnt="0"/>
      <dgm:spPr/>
    </dgm:pt>
    <dgm:pt modelId="{6966BA1E-A1B9-418B-8068-BBE25D21CA9B}" type="pres">
      <dgm:prSet presAssocID="{EBFA92D9-A876-4624-868D-9B2EB59681A2}" presName="textNode" presStyleLbl="node1" presStyleIdx="5" presStyleCnt="6">
        <dgm:presLayoutVars>
          <dgm:bulletEnabled val="1"/>
        </dgm:presLayoutVars>
      </dgm:prSet>
      <dgm:spPr/>
    </dgm:pt>
  </dgm:ptLst>
  <dgm:cxnLst>
    <dgm:cxn modelId="{60C08D01-2DC4-44B4-907C-FE6C3658F8D3}" type="presOf" srcId="{9E2A0033-92CC-4E9C-8FFA-BA825B334A1A}" destId="{6D309F1F-D695-426F-ACE6-E261F04F6AE8}" srcOrd="0" destOrd="0" presId="urn:microsoft.com/office/officeart/2005/8/layout/hProcess9"/>
    <dgm:cxn modelId="{01E95212-CA8D-4E36-969B-F314D679A412}" type="presOf" srcId="{E99A416A-0C1A-4953-89A3-B02784A8F765}" destId="{E90B9CA0-B029-4E2A-A106-557CB0B84A52}" srcOrd="0" destOrd="0" presId="urn:microsoft.com/office/officeart/2005/8/layout/hProcess9"/>
    <dgm:cxn modelId="{B08DFC18-68B1-4C02-A1CF-5D6ADE2AAEC5}" type="presOf" srcId="{EBFA92D9-A876-4624-868D-9B2EB59681A2}" destId="{6966BA1E-A1B9-418B-8068-BBE25D21CA9B}" srcOrd="0" destOrd="0" presId="urn:microsoft.com/office/officeart/2005/8/layout/hProcess9"/>
    <dgm:cxn modelId="{DA69A431-C01F-44EA-B933-09154DEE21BC}" srcId="{4503474C-0DF0-4E5F-930D-43A6205DFF04}" destId="{EBFA92D9-A876-4624-868D-9B2EB59681A2}" srcOrd="5" destOrd="0" parTransId="{0856CAD3-504E-44C4-BCC0-B01A0EB2E0DC}" sibTransId="{CD5E9ACD-B98A-4DF0-93EC-8A4D68EE9DCC}"/>
    <dgm:cxn modelId="{B0FFB134-C5C0-47CC-A648-357CBDA037EA}" type="presOf" srcId="{ED16003C-23CD-4DC5-9EDA-9FA855202A0E}" destId="{5A1765BD-4E19-4A07-912E-879005EE6EAF}" srcOrd="0" destOrd="0" presId="urn:microsoft.com/office/officeart/2005/8/layout/hProcess9"/>
    <dgm:cxn modelId="{F7287135-DFAB-4250-95AB-08C2DCD1172F}" srcId="{4503474C-0DF0-4E5F-930D-43A6205DFF04}" destId="{ED16003C-23CD-4DC5-9EDA-9FA855202A0E}" srcOrd="0" destOrd="0" parTransId="{13103205-8760-4BAD-8657-35CDB657BB9B}" sibTransId="{943315DD-1AB0-449F-A21E-5F32AE90DB62}"/>
    <dgm:cxn modelId="{F5F64D6E-8992-4D9A-94AB-49F7C2C2137D}" srcId="{4503474C-0DF0-4E5F-930D-43A6205DFF04}" destId="{B2E94FC1-F0F2-40E0-80F4-69F52975D75B}" srcOrd="4" destOrd="0" parTransId="{EDE0B360-6388-4E33-B03D-D74374FB3ACB}" sibTransId="{1FB5A38C-0964-45A1-B2D6-BD3507E7AE3F}"/>
    <dgm:cxn modelId="{8B356B72-CE80-4ED9-8239-EDC290EF1F4E}" srcId="{4503474C-0DF0-4E5F-930D-43A6205DFF04}" destId="{9E2A0033-92CC-4E9C-8FFA-BA825B334A1A}" srcOrd="3" destOrd="0" parTransId="{1B10C1C9-324E-4A3B-8F29-8A95DC6124E0}" sibTransId="{78B2985A-FAA1-40F5-8950-426E393B4076}"/>
    <dgm:cxn modelId="{98DB7472-B745-4197-8579-643B700DC24E}" srcId="{4503474C-0DF0-4E5F-930D-43A6205DFF04}" destId="{47120224-0041-4583-B99C-75F3C65D2659}" srcOrd="2" destOrd="0" parTransId="{44AC0383-C718-4526-9EBF-0D27B5B434AA}" sibTransId="{F0943896-B4B1-4CF6-8C8B-93CEB4358A3A}"/>
    <dgm:cxn modelId="{8CC48559-D270-44E2-A5BC-A451E6D5F080}" type="presOf" srcId="{47120224-0041-4583-B99C-75F3C65D2659}" destId="{9F1158A7-0809-4A55-B950-3097E48C72F5}" srcOrd="0" destOrd="0" presId="urn:microsoft.com/office/officeart/2005/8/layout/hProcess9"/>
    <dgm:cxn modelId="{7185DB96-1ECD-4A30-85EF-2524ED2A8199}" type="presOf" srcId="{B2E94FC1-F0F2-40E0-80F4-69F52975D75B}" destId="{E75CB9C8-6874-4FE4-889A-CC0F4E96E956}" srcOrd="0" destOrd="0" presId="urn:microsoft.com/office/officeart/2005/8/layout/hProcess9"/>
    <dgm:cxn modelId="{5A66C7A5-22E4-43CD-BED1-AF773642D3BD}" srcId="{4503474C-0DF0-4E5F-930D-43A6205DFF04}" destId="{E99A416A-0C1A-4953-89A3-B02784A8F765}" srcOrd="1" destOrd="0" parTransId="{1F7E65AC-E553-45C2-8CA7-C6F815833311}" sibTransId="{E55BD059-A57F-4573-9896-6E02F5F03E91}"/>
    <dgm:cxn modelId="{593506F2-A354-40B0-B89C-F8CC02E11FFD}" type="presOf" srcId="{4503474C-0DF0-4E5F-930D-43A6205DFF04}" destId="{4FCDA05E-797E-41FE-BE28-5FB37E932363}" srcOrd="0" destOrd="0" presId="urn:microsoft.com/office/officeart/2005/8/layout/hProcess9"/>
    <dgm:cxn modelId="{41792208-1EAF-4707-9E6C-4FDB70A7CBF6}" type="presParOf" srcId="{4FCDA05E-797E-41FE-BE28-5FB37E932363}" destId="{19C7B7EE-2E71-449F-A5CF-08181B601E5E}" srcOrd="0" destOrd="0" presId="urn:microsoft.com/office/officeart/2005/8/layout/hProcess9"/>
    <dgm:cxn modelId="{9D484483-40B5-4898-961D-5F458BA652B5}" type="presParOf" srcId="{4FCDA05E-797E-41FE-BE28-5FB37E932363}" destId="{00E45843-55E5-424F-A202-46A973B694A8}" srcOrd="1" destOrd="0" presId="urn:microsoft.com/office/officeart/2005/8/layout/hProcess9"/>
    <dgm:cxn modelId="{7EFC3621-0108-402F-8C4B-91B45FC3D433}" type="presParOf" srcId="{00E45843-55E5-424F-A202-46A973B694A8}" destId="{5A1765BD-4E19-4A07-912E-879005EE6EAF}" srcOrd="0" destOrd="0" presId="urn:microsoft.com/office/officeart/2005/8/layout/hProcess9"/>
    <dgm:cxn modelId="{C2C2C01A-CAFF-49C3-9DB1-20BBC50BD031}" type="presParOf" srcId="{00E45843-55E5-424F-A202-46A973B694A8}" destId="{228F2179-868A-4105-84A8-6EA0A592965F}" srcOrd="1" destOrd="0" presId="urn:microsoft.com/office/officeart/2005/8/layout/hProcess9"/>
    <dgm:cxn modelId="{96086370-F20B-466E-9757-879B1BB073EA}" type="presParOf" srcId="{00E45843-55E5-424F-A202-46A973B694A8}" destId="{E90B9CA0-B029-4E2A-A106-557CB0B84A52}" srcOrd="2" destOrd="0" presId="urn:microsoft.com/office/officeart/2005/8/layout/hProcess9"/>
    <dgm:cxn modelId="{B30C85A7-1DCE-4AFD-96BD-A6F4DB9950C5}" type="presParOf" srcId="{00E45843-55E5-424F-A202-46A973B694A8}" destId="{E708102B-4F24-4145-AD08-462BB086DF52}" srcOrd="3" destOrd="0" presId="urn:microsoft.com/office/officeart/2005/8/layout/hProcess9"/>
    <dgm:cxn modelId="{300BB25D-7EC2-43EE-91CA-B81C63B0092E}" type="presParOf" srcId="{00E45843-55E5-424F-A202-46A973B694A8}" destId="{9F1158A7-0809-4A55-B950-3097E48C72F5}" srcOrd="4" destOrd="0" presId="urn:microsoft.com/office/officeart/2005/8/layout/hProcess9"/>
    <dgm:cxn modelId="{0622EE5A-E4A4-4DC1-9C21-4F1047A9A1C5}" type="presParOf" srcId="{00E45843-55E5-424F-A202-46A973B694A8}" destId="{67FF90D9-B430-4E7C-A502-3DA86F123761}" srcOrd="5" destOrd="0" presId="urn:microsoft.com/office/officeart/2005/8/layout/hProcess9"/>
    <dgm:cxn modelId="{583BEB49-3397-4AE8-A4BF-E263E3E0C3D2}" type="presParOf" srcId="{00E45843-55E5-424F-A202-46A973B694A8}" destId="{6D309F1F-D695-426F-ACE6-E261F04F6AE8}" srcOrd="6" destOrd="0" presId="urn:microsoft.com/office/officeart/2005/8/layout/hProcess9"/>
    <dgm:cxn modelId="{7CB7E2BD-253A-4147-A2D1-6000EA43452C}" type="presParOf" srcId="{00E45843-55E5-424F-A202-46A973B694A8}" destId="{EFC8ED95-AEDE-4919-AC64-EE8A4DFA02E4}" srcOrd="7" destOrd="0" presId="urn:microsoft.com/office/officeart/2005/8/layout/hProcess9"/>
    <dgm:cxn modelId="{94D25684-E040-4E25-877A-7DB8F45D5D06}" type="presParOf" srcId="{00E45843-55E5-424F-A202-46A973B694A8}" destId="{E75CB9C8-6874-4FE4-889A-CC0F4E96E956}" srcOrd="8" destOrd="0" presId="urn:microsoft.com/office/officeart/2005/8/layout/hProcess9"/>
    <dgm:cxn modelId="{3104FA16-A10A-40C1-BD25-0292A58DD7E4}" type="presParOf" srcId="{00E45843-55E5-424F-A202-46A973B694A8}" destId="{CB398A07-EE36-4304-ABA2-7B31EC28B4E1}" srcOrd="9" destOrd="0" presId="urn:microsoft.com/office/officeart/2005/8/layout/hProcess9"/>
    <dgm:cxn modelId="{0F7935E9-9795-45CE-8DF8-9C6FF463D83A}" type="presParOf" srcId="{00E45843-55E5-424F-A202-46A973B694A8}" destId="{6966BA1E-A1B9-418B-8068-BBE25D21CA9B}"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61009-4B7D-400B-BA48-648C9471BCB9}">
      <dsp:nvSpPr>
        <dsp:cNvPr id="0" name=""/>
        <dsp:cNvSpPr/>
      </dsp:nvSpPr>
      <dsp:spPr>
        <a:xfrm>
          <a:off x="0" y="2011680"/>
          <a:ext cx="6288578" cy="0"/>
        </a:xfrm>
        <a:prstGeom prst="line">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2C1CF241-C171-4465-B527-DC9089AFC1C8}">
      <dsp:nvSpPr>
        <dsp:cNvPr id="0" name=""/>
        <dsp:cNvSpPr/>
      </dsp:nvSpPr>
      <dsp:spPr>
        <a:xfrm>
          <a:off x="117910" y="2160544"/>
          <a:ext cx="1664507" cy="454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Dec. 2014</a:t>
          </a:r>
        </a:p>
      </dsp:txBody>
      <dsp:txXfrm>
        <a:off x="117910" y="2160544"/>
        <a:ext cx="1664507" cy="454639"/>
      </dsp:txXfrm>
    </dsp:sp>
    <dsp:sp modelId="{1DDE4449-13E5-4293-AA6D-DBB4AC73EB14}">
      <dsp:nvSpPr>
        <dsp:cNvPr id="0" name=""/>
        <dsp:cNvSpPr/>
      </dsp:nvSpPr>
      <dsp:spPr>
        <a:xfrm>
          <a:off x="4421" y="561258"/>
          <a:ext cx="1891486" cy="685982"/>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Established in December 2014</a:t>
          </a:r>
        </a:p>
      </dsp:txBody>
      <dsp:txXfrm>
        <a:off x="37908" y="594745"/>
        <a:ext cx="1824512" cy="619008"/>
      </dsp:txXfrm>
    </dsp:sp>
    <dsp:sp modelId="{9639865F-59E4-41C4-8B19-9B803976C49B}">
      <dsp:nvSpPr>
        <dsp:cNvPr id="0" name=""/>
        <dsp:cNvSpPr/>
      </dsp:nvSpPr>
      <dsp:spPr>
        <a:xfrm>
          <a:off x="950164" y="1247241"/>
          <a:ext cx="0" cy="764438"/>
        </a:xfrm>
        <a:prstGeom prst="line">
          <a:avLst/>
        </a:prstGeom>
        <a:noFill/>
        <a:ln w="100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2428EDD-9BC9-4248-8EA1-E0FE757A669F}">
      <dsp:nvSpPr>
        <dsp:cNvPr id="0" name=""/>
        <dsp:cNvSpPr/>
      </dsp:nvSpPr>
      <dsp:spPr>
        <a:xfrm>
          <a:off x="1214972" y="1408176"/>
          <a:ext cx="1664507" cy="454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June 2015</a:t>
          </a:r>
        </a:p>
      </dsp:txBody>
      <dsp:txXfrm>
        <a:off x="1214972" y="1408176"/>
        <a:ext cx="1664507" cy="454639"/>
      </dsp:txXfrm>
    </dsp:sp>
    <dsp:sp modelId="{03154354-47AF-4EB5-A9DA-D967EFE1B138}">
      <dsp:nvSpPr>
        <dsp:cNvPr id="0" name=""/>
        <dsp:cNvSpPr/>
      </dsp:nvSpPr>
      <dsp:spPr>
        <a:xfrm>
          <a:off x="919989" y="1981504"/>
          <a:ext cx="60350" cy="6035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C0B571-920B-4537-A4F6-FC8324C195EF}">
      <dsp:nvSpPr>
        <dsp:cNvPr id="0" name=""/>
        <dsp:cNvSpPr/>
      </dsp:nvSpPr>
      <dsp:spPr>
        <a:xfrm>
          <a:off x="1101483" y="2776118"/>
          <a:ext cx="1891486" cy="793167"/>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Received 501(c)3 tax-exempt public charity status in June 2015</a:t>
          </a:r>
        </a:p>
      </dsp:txBody>
      <dsp:txXfrm>
        <a:off x="1140202" y="2814837"/>
        <a:ext cx="1814048" cy="715729"/>
      </dsp:txXfrm>
    </dsp:sp>
    <dsp:sp modelId="{8597F9C5-598D-488B-9D43-D7CDE04A0D17}">
      <dsp:nvSpPr>
        <dsp:cNvPr id="0" name=""/>
        <dsp:cNvSpPr/>
      </dsp:nvSpPr>
      <dsp:spPr>
        <a:xfrm>
          <a:off x="2047226" y="2011680"/>
          <a:ext cx="0" cy="764438"/>
        </a:xfrm>
        <a:prstGeom prst="line">
          <a:avLst/>
        </a:prstGeom>
        <a:noFill/>
        <a:ln w="100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6F1B673-6DCF-42E7-8791-E620D45F7143}">
      <dsp:nvSpPr>
        <dsp:cNvPr id="0" name=""/>
        <dsp:cNvSpPr/>
      </dsp:nvSpPr>
      <dsp:spPr>
        <a:xfrm>
          <a:off x="2312035" y="2160544"/>
          <a:ext cx="1664507" cy="454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July 2017</a:t>
          </a:r>
        </a:p>
      </dsp:txBody>
      <dsp:txXfrm>
        <a:off x="2312035" y="2160544"/>
        <a:ext cx="1664507" cy="454639"/>
      </dsp:txXfrm>
    </dsp:sp>
    <dsp:sp modelId="{D6EB8327-BE17-468A-BE7E-EB0DD72C80BB}">
      <dsp:nvSpPr>
        <dsp:cNvPr id="0" name=""/>
        <dsp:cNvSpPr/>
      </dsp:nvSpPr>
      <dsp:spPr>
        <a:xfrm>
          <a:off x="2017051" y="1981504"/>
          <a:ext cx="60350" cy="6035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24CD41-BFAC-481A-8B31-54DBAB98ABFB}">
      <dsp:nvSpPr>
        <dsp:cNvPr id="0" name=""/>
        <dsp:cNvSpPr/>
      </dsp:nvSpPr>
      <dsp:spPr>
        <a:xfrm>
          <a:off x="2198545" y="0"/>
          <a:ext cx="1891486" cy="1247241"/>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Granted international non- government organization (</a:t>
          </a:r>
          <a:r>
            <a:rPr lang="en-US" sz="1200" kern="1200" dirty="0" err="1"/>
            <a:t>iNGO</a:t>
          </a:r>
          <a:r>
            <a:rPr lang="en-US" sz="1200" kern="1200" dirty="0"/>
            <a:t>) status by Vietnam’s Department of State July 2017.</a:t>
          </a:r>
        </a:p>
      </dsp:txBody>
      <dsp:txXfrm>
        <a:off x="2259430" y="60885"/>
        <a:ext cx="1769716" cy="1125471"/>
      </dsp:txXfrm>
    </dsp:sp>
    <dsp:sp modelId="{0CD5A47B-D0B6-4545-877F-E0C6699085E5}">
      <dsp:nvSpPr>
        <dsp:cNvPr id="0" name=""/>
        <dsp:cNvSpPr/>
      </dsp:nvSpPr>
      <dsp:spPr>
        <a:xfrm>
          <a:off x="3144289" y="1247241"/>
          <a:ext cx="0" cy="764438"/>
        </a:xfrm>
        <a:prstGeom prst="line">
          <a:avLst/>
        </a:prstGeom>
        <a:noFill/>
        <a:ln w="100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DCCE031-931E-4F6F-9735-5414DAE5689B}">
      <dsp:nvSpPr>
        <dsp:cNvPr id="0" name=""/>
        <dsp:cNvSpPr/>
      </dsp:nvSpPr>
      <dsp:spPr>
        <a:xfrm>
          <a:off x="3409097" y="1408176"/>
          <a:ext cx="1664507" cy="454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dirty="0"/>
            <a:t>July 2018</a:t>
          </a:r>
        </a:p>
      </dsp:txBody>
      <dsp:txXfrm>
        <a:off x="3409097" y="1408176"/>
        <a:ext cx="1664507" cy="454639"/>
      </dsp:txXfrm>
    </dsp:sp>
    <dsp:sp modelId="{E83588F6-A062-4C97-843D-F0212C0EFE57}">
      <dsp:nvSpPr>
        <dsp:cNvPr id="0" name=""/>
        <dsp:cNvSpPr/>
      </dsp:nvSpPr>
      <dsp:spPr>
        <a:xfrm>
          <a:off x="3114113" y="1981504"/>
          <a:ext cx="60350" cy="6035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494522-C7D9-492C-8B5B-56847C99F20B}">
      <dsp:nvSpPr>
        <dsp:cNvPr id="0" name=""/>
        <dsp:cNvSpPr/>
      </dsp:nvSpPr>
      <dsp:spPr>
        <a:xfrm>
          <a:off x="3295607" y="2776118"/>
          <a:ext cx="1891486" cy="1247241"/>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Single-day community screening of 2,000 individuals at the Reunification Palace (formerly Independence Palace) in HCMC for World Hepatitis Day</a:t>
          </a:r>
        </a:p>
      </dsp:txBody>
      <dsp:txXfrm>
        <a:off x="3356492" y="2837003"/>
        <a:ext cx="1769716" cy="1125471"/>
      </dsp:txXfrm>
    </dsp:sp>
    <dsp:sp modelId="{365126C3-3783-4E7F-97E8-5171EC4DD31A}">
      <dsp:nvSpPr>
        <dsp:cNvPr id="0" name=""/>
        <dsp:cNvSpPr/>
      </dsp:nvSpPr>
      <dsp:spPr>
        <a:xfrm>
          <a:off x="4241351" y="2011680"/>
          <a:ext cx="0" cy="764438"/>
        </a:xfrm>
        <a:prstGeom prst="line">
          <a:avLst/>
        </a:prstGeom>
        <a:noFill/>
        <a:ln w="100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22FABDF-6DF5-4C09-B2D1-A7FF92277BED}">
      <dsp:nvSpPr>
        <dsp:cNvPr id="0" name=""/>
        <dsp:cNvSpPr/>
      </dsp:nvSpPr>
      <dsp:spPr>
        <a:xfrm>
          <a:off x="4506159" y="2160544"/>
          <a:ext cx="1664507" cy="454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t>August 2020</a:t>
          </a:r>
        </a:p>
      </dsp:txBody>
      <dsp:txXfrm>
        <a:off x="4506159" y="2160544"/>
        <a:ext cx="1664507" cy="454639"/>
      </dsp:txXfrm>
    </dsp:sp>
    <dsp:sp modelId="{2F671B40-5B08-4B7A-884A-AB6C64E9BD24}">
      <dsp:nvSpPr>
        <dsp:cNvPr id="0" name=""/>
        <dsp:cNvSpPr/>
      </dsp:nvSpPr>
      <dsp:spPr>
        <a:xfrm>
          <a:off x="4211175" y="1981504"/>
          <a:ext cx="60350" cy="6035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5DFEB3-789B-4F16-ABB9-9AFD1E0E893C}">
      <dsp:nvSpPr>
        <dsp:cNvPr id="0" name=""/>
        <dsp:cNvSpPr/>
      </dsp:nvSpPr>
      <dsp:spPr>
        <a:xfrm>
          <a:off x="4392669" y="0"/>
          <a:ext cx="1891486" cy="1247241"/>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Screening completion of 20,000 individuals in HCMC utilizing the probability proportional to sample size (PPS) methodology</a:t>
          </a:r>
        </a:p>
      </dsp:txBody>
      <dsp:txXfrm>
        <a:off x="4453554" y="60885"/>
        <a:ext cx="1769716" cy="1125471"/>
      </dsp:txXfrm>
    </dsp:sp>
    <dsp:sp modelId="{56354C32-16BF-4A98-8E39-46370EC54D9C}">
      <dsp:nvSpPr>
        <dsp:cNvPr id="0" name=""/>
        <dsp:cNvSpPr/>
      </dsp:nvSpPr>
      <dsp:spPr>
        <a:xfrm>
          <a:off x="5338413" y="1247241"/>
          <a:ext cx="0" cy="764438"/>
        </a:xfrm>
        <a:prstGeom prst="line">
          <a:avLst/>
        </a:prstGeom>
        <a:noFill/>
        <a:ln w="100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F40347C-6BFC-449B-B275-C00020F75EEB}">
      <dsp:nvSpPr>
        <dsp:cNvPr id="0" name=""/>
        <dsp:cNvSpPr/>
      </dsp:nvSpPr>
      <dsp:spPr>
        <a:xfrm>
          <a:off x="5308237" y="1981504"/>
          <a:ext cx="60350" cy="6035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7B7EE-2E71-449F-A5CF-08181B601E5E}">
      <dsp:nvSpPr>
        <dsp:cNvPr id="0" name=""/>
        <dsp:cNvSpPr/>
      </dsp:nvSpPr>
      <dsp:spPr>
        <a:xfrm>
          <a:off x="843370" y="0"/>
          <a:ext cx="9558200" cy="498565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1765BD-4E19-4A07-912E-879005EE6EAF}">
      <dsp:nvSpPr>
        <dsp:cNvPr id="0" name=""/>
        <dsp:cNvSpPr/>
      </dsp:nvSpPr>
      <dsp:spPr>
        <a:xfrm>
          <a:off x="3088" y="1495697"/>
          <a:ext cx="1798202" cy="199426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u="sng" kern="1200" dirty="0"/>
            <a:t>Planning</a:t>
          </a:r>
          <a:r>
            <a:rPr lang="en-US" sz="1200" b="1" kern="1200" dirty="0"/>
            <a:t>: </a:t>
          </a:r>
          <a:r>
            <a:rPr lang="en-US" sz="1200" kern="1200" dirty="0"/>
            <a:t>Obtain permission from local authorities for screening activities in the community. Confirm and secure screening sites.</a:t>
          </a:r>
        </a:p>
      </dsp:txBody>
      <dsp:txXfrm>
        <a:off x="90869" y="1583478"/>
        <a:ext cx="1622640" cy="1818700"/>
      </dsp:txXfrm>
    </dsp:sp>
    <dsp:sp modelId="{E90B9CA0-B029-4E2A-A106-557CB0B84A52}">
      <dsp:nvSpPr>
        <dsp:cNvPr id="0" name=""/>
        <dsp:cNvSpPr/>
      </dsp:nvSpPr>
      <dsp:spPr>
        <a:xfrm>
          <a:off x="1891201" y="1495697"/>
          <a:ext cx="1798202" cy="1994262"/>
        </a:xfrm>
        <a:prstGeom prst="roundRect">
          <a:avLst/>
        </a:prstGeom>
        <a:solidFill>
          <a:schemeClr val="accent2">
            <a:hueOff val="-289240"/>
            <a:satOff val="-1985"/>
            <a:lumOff val="102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u="sng" kern="1200" dirty="0"/>
            <a:t>Outreach &amp; Education</a:t>
          </a:r>
          <a:r>
            <a:rPr lang="en-US" sz="1200" b="1" kern="1200" dirty="0"/>
            <a:t>:</a:t>
          </a:r>
          <a:r>
            <a:rPr lang="en-US" sz="1200" kern="1200" dirty="0"/>
            <a:t> Invite program participants  by going door to door with letter hand delivered to their home, using the Probability Proportionate to Size sampling method.</a:t>
          </a:r>
        </a:p>
      </dsp:txBody>
      <dsp:txXfrm>
        <a:off x="1978982" y="1583478"/>
        <a:ext cx="1622640" cy="1818700"/>
      </dsp:txXfrm>
    </dsp:sp>
    <dsp:sp modelId="{9F1158A7-0809-4A55-B950-3097E48C72F5}">
      <dsp:nvSpPr>
        <dsp:cNvPr id="0" name=""/>
        <dsp:cNvSpPr/>
      </dsp:nvSpPr>
      <dsp:spPr>
        <a:xfrm>
          <a:off x="3779313" y="1495697"/>
          <a:ext cx="1798202" cy="1994262"/>
        </a:xfrm>
        <a:prstGeom prst="roundRect">
          <a:avLst/>
        </a:prstGeom>
        <a:solidFill>
          <a:schemeClr val="accent2">
            <a:hueOff val="-578480"/>
            <a:satOff val="-3970"/>
            <a:lumOff val="203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u="sng" kern="1200" dirty="0"/>
            <a:t>Screening &amp; Testing Day</a:t>
          </a:r>
          <a:r>
            <a:rPr lang="en-US" sz="1200" b="1" kern="1200" dirty="0"/>
            <a:t>: </a:t>
          </a:r>
          <a:r>
            <a:rPr lang="en-US" sz="1200" kern="1200" dirty="0"/>
            <a:t>Pre-screen participants before collecting blood samples for diagnosis.</a:t>
          </a:r>
        </a:p>
      </dsp:txBody>
      <dsp:txXfrm>
        <a:off x="3867094" y="1583478"/>
        <a:ext cx="1622640" cy="1818700"/>
      </dsp:txXfrm>
    </dsp:sp>
    <dsp:sp modelId="{6D309F1F-D695-426F-ACE6-E261F04F6AE8}">
      <dsp:nvSpPr>
        <dsp:cNvPr id="0" name=""/>
        <dsp:cNvSpPr/>
      </dsp:nvSpPr>
      <dsp:spPr>
        <a:xfrm>
          <a:off x="5667426" y="1495697"/>
          <a:ext cx="1798202" cy="1994262"/>
        </a:xfrm>
        <a:prstGeom prst="roundRect">
          <a:avLst/>
        </a:prstGeom>
        <a:solidFill>
          <a:schemeClr val="accent2">
            <a:hueOff val="-867720"/>
            <a:satOff val="-5954"/>
            <a:lumOff val="305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u="sng" kern="1200" dirty="0"/>
            <a:t>Receive results</a:t>
          </a:r>
          <a:r>
            <a:rPr lang="en-US" sz="1200" kern="1200" dirty="0"/>
            <a:t> for each site sampled. Review and verify by physician(s) before contacting program participants (patients)</a:t>
          </a:r>
        </a:p>
      </dsp:txBody>
      <dsp:txXfrm>
        <a:off x="5755207" y="1583478"/>
        <a:ext cx="1622640" cy="1818700"/>
      </dsp:txXfrm>
    </dsp:sp>
    <dsp:sp modelId="{E75CB9C8-6874-4FE4-889A-CC0F4E96E956}">
      <dsp:nvSpPr>
        <dsp:cNvPr id="0" name=""/>
        <dsp:cNvSpPr/>
      </dsp:nvSpPr>
      <dsp:spPr>
        <a:xfrm>
          <a:off x="7555538" y="1495697"/>
          <a:ext cx="1798202" cy="1994262"/>
        </a:xfrm>
        <a:prstGeom prst="roundRect">
          <a:avLst/>
        </a:prstGeom>
        <a:solidFill>
          <a:schemeClr val="accent2">
            <a:hueOff val="-1156960"/>
            <a:satOff val="-7939"/>
            <a:lumOff val="407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u="sng" kern="1200" dirty="0"/>
            <a:t>Contact patients to share their results </a:t>
          </a:r>
          <a:r>
            <a:rPr lang="en-US" sz="1200" kern="1200" dirty="0"/>
            <a:t>verbally and confirm mailing address to send the official results.</a:t>
          </a:r>
        </a:p>
      </dsp:txBody>
      <dsp:txXfrm>
        <a:off x="7643319" y="1583478"/>
        <a:ext cx="1622640" cy="1818700"/>
      </dsp:txXfrm>
    </dsp:sp>
    <dsp:sp modelId="{6966BA1E-A1B9-418B-8068-BBE25D21CA9B}">
      <dsp:nvSpPr>
        <dsp:cNvPr id="0" name=""/>
        <dsp:cNvSpPr/>
      </dsp:nvSpPr>
      <dsp:spPr>
        <a:xfrm>
          <a:off x="9443651" y="1495697"/>
          <a:ext cx="1798202" cy="1994262"/>
        </a:xfrm>
        <a:prstGeom prst="roundRect">
          <a:avLst/>
        </a:prstGeom>
        <a:solidFill>
          <a:schemeClr val="accent2">
            <a:hueOff val="-1446200"/>
            <a:satOff val="-9924"/>
            <a:lumOff val="509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u="sng" kern="1200" dirty="0"/>
            <a:t>Refer and link patients </a:t>
          </a:r>
          <a:r>
            <a:rPr lang="en-US" sz="1200" kern="1200" dirty="0"/>
            <a:t>who tested positive for HBV and/or HCV to care and treatment services. Patients who need hepatitis B vaccination will be referred for service. Provide education seminar opportunities.</a:t>
          </a:r>
        </a:p>
      </dsp:txBody>
      <dsp:txXfrm>
        <a:off x="9531432" y="1583478"/>
        <a:ext cx="1622640" cy="1818700"/>
      </dsp:txXfrm>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296647-91E2-4103-89D6-42CC8A2D1F36}" type="datetimeFigureOut">
              <a:rPr lang="en-US" smtClean="0"/>
              <a:t>5/26/2021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98F98-6F15-42EE-A918-4AB4D168CFC4}" type="slidenum">
              <a:rPr lang="en-US" smtClean="0"/>
              <a:t>‹#›</a:t>
            </a:fld>
            <a:endParaRPr lang="en-US"/>
          </a:p>
        </p:txBody>
      </p:sp>
    </p:spTree>
    <p:extLst>
      <p:ext uri="{BB962C8B-B14F-4D97-AF65-F5344CB8AC3E}">
        <p14:creationId xmlns:p14="http://schemas.microsoft.com/office/powerpoint/2010/main" val="6894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A2B971A-43E9-4DB7-8895-1F47FA028180}" type="datetimeFigureOut">
              <a:rPr lang="en-US" smtClean="0"/>
              <a:t>5/26/2021</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2573FE6-ED4A-403F-A4E0-39656CEAEBAE}"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376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B971A-43E9-4DB7-8895-1F47FA028180}"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73FE6-ED4A-403F-A4E0-39656CEAEBAE}" type="slidenum">
              <a:rPr lang="en-US" smtClean="0"/>
              <a:t>‹#›</a:t>
            </a:fld>
            <a:endParaRPr lang="en-US"/>
          </a:p>
        </p:txBody>
      </p:sp>
    </p:spTree>
    <p:extLst>
      <p:ext uri="{BB962C8B-B14F-4D97-AF65-F5344CB8AC3E}">
        <p14:creationId xmlns:p14="http://schemas.microsoft.com/office/powerpoint/2010/main" val="2499241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B971A-43E9-4DB7-8895-1F47FA028180}"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73FE6-ED4A-403F-A4E0-39656CEAEBAE}" type="slidenum">
              <a:rPr lang="en-US" smtClean="0"/>
              <a:t>‹#›</a:t>
            </a:fld>
            <a:endParaRPr lang="en-US"/>
          </a:p>
        </p:txBody>
      </p:sp>
    </p:spTree>
    <p:extLst>
      <p:ext uri="{BB962C8B-B14F-4D97-AF65-F5344CB8AC3E}">
        <p14:creationId xmlns:p14="http://schemas.microsoft.com/office/powerpoint/2010/main" val="1657881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B971A-43E9-4DB7-8895-1F47FA028180}"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73FE6-ED4A-403F-A4E0-39656CEAEBAE}" type="slidenum">
              <a:rPr lang="en-US" smtClean="0"/>
              <a:t>‹#›</a:t>
            </a:fld>
            <a:endParaRPr lang="en-US"/>
          </a:p>
        </p:txBody>
      </p:sp>
    </p:spTree>
    <p:extLst>
      <p:ext uri="{BB962C8B-B14F-4D97-AF65-F5344CB8AC3E}">
        <p14:creationId xmlns:p14="http://schemas.microsoft.com/office/powerpoint/2010/main" val="818540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2B971A-43E9-4DB7-8895-1F47FA028180}"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73FE6-ED4A-403F-A4E0-39656CEAEBAE}"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208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2B971A-43E9-4DB7-8895-1F47FA028180}"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73FE6-ED4A-403F-A4E0-39656CEAEBAE}" type="slidenum">
              <a:rPr lang="en-US" smtClean="0"/>
              <a:t>‹#›</a:t>
            </a:fld>
            <a:endParaRPr lang="en-US"/>
          </a:p>
        </p:txBody>
      </p:sp>
    </p:spTree>
    <p:extLst>
      <p:ext uri="{BB962C8B-B14F-4D97-AF65-F5344CB8AC3E}">
        <p14:creationId xmlns:p14="http://schemas.microsoft.com/office/powerpoint/2010/main" val="2980045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2B971A-43E9-4DB7-8895-1F47FA028180}" type="datetimeFigureOut">
              <a:rPr lang="en-US" smtClean="0"/>
              <a:t>5/26/2021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573FE6-ED4A-403F-A4E0-39656CEAEBAE}" type="slidenum">
              <a:rPr lang="en-US" smtClean="0"/>
              <a:t>‹#›</a:t>
            </a:fld>
            <a:endParaRPr lang="en-US"/>
          </a:p>
        </p:txBody>
      </p:sp>
    </p:spTree>
    <p:extLst>
      <p:ext uri="{BB962C8B-B14F-4D97-AF65-F5344CB8AC3E}">
        <p14:creationId xmlns:p14="http://schemas.microsoft.com/office/powerpoint/2010/main" val="4162039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2B971A-43E9-4DB7-8895-1F47FA028180}" type="datetimeFigureOut">
              <a:rPr lang="en-US" smtClean="0"/>
              <a:t>5/26/2021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573FE6-ED4A-403F-A4E0-39656CEAEBAE}" type="slidenum">
              <a:rPr lang="en-US" smtClean="0"/>
              <a:t>‹#›</a:t>
            </a:fld>
            <a:endParaRPr lang="en-US"/>
          </a:p>
        </p:txBody>
      </p:sp>
    </p:spTree>
    <p:extLst>
      <p:ext uri="{BB962C8B-B14F-4D97-AF65-F5344CB8AC3E}">
        <p14:creationId xmlns:p14="http://schemas.microsoft.com/office/powerpoint/2010/main" val="1908153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B971A-43E9-4DB7-8895-1F47FA028180}" type="datetimeFigureOut">
              <a:rPr lang="en-US" smtClean="0"/>
              <a:t>5/26/2021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573FE6-ED4A-403F-A4E0-39656CEAEBAE}" type="slidenum">
              <a:rPr lang="en-US" smtClean="0"/>
              <a:t>‹#›</a:t>
            </a:fld>
            <a:endParaRPr lang="en-US"/>
          </a:p>
        </p:txBody>
      </p:sp>
    </p:spTree>
    <p:extLst>
      <p:ext uri="{BB962C8B-B14F-4D97-AF65-F5344CB8AC3E}">
        <p14:creationId xmlns:p14="http://schemas.microsoft.com/office/powerpoint/2010/main" val="922095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A2B971A-43E9-4DB7-8895-1F47FA028180}"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73FE6-ED4A-403F-A4E0-39656CEAEBAE}" type="slidenum">
              <a:rPr lang="en-US" smtClean="0"/>
              <a:t>‹#›</a:t>
            </a:fld>
            <a:endParaRPr lang="en-US"/>
          </a:p>
        </p:txBody>
      </p:sp>
    </p:spTree>
    <p:extLst>
      <p:ext uri="{BB962C8B-B14F-4D97-AF65-F5344CB8AC3E}">
        <p14:creationId xmlns:p14="http://schemas.microsoft.com/office/powerpoint/2010/main" val="24190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A2B971A-43E9-4DB7-8895-1F47FA028180}"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73FE6-ED4A-403F-A4E0-39656CEAEBAE}" type="slidenum">
              <a:rPr lang="en-US" smtClean="0"/>
              <a:t>‹#›</a:t>
            </a:fld>
            <a:endParaRPr lang="en-US"/>
          </a:p>
        </p:txBody>
      </p:sp>
    </p:spTree>
    <p:extLst>
      <p:ext uri="{BB962C8B-B14F-4D97-AF65-F5344CB8AC3E}">
        <p14:creationId xmlns:p14="http://schemas.microsoft.com/office/powerpoint/2010/main" val="1450878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A2B971A-43E9-4DB7-8895-1F47FA028180}" type="datetimeFigureOut">
              <a:rPr lang="en-US" smtClean="0"/>
              <a:t>5/26/2021</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32573FE6-ED4A-403F-A4E0-39656CEAEBAE}" type="slidenum">
              <a:rPr lang="en-US" smtClean="0"/>
              <a:t>‹#›</a:t>
            </a:fld>
            <a:endParaRPr lang="en-US"/>
          </a:p>
        </p:txBody>
      </p:sp>
    </p:spTree>
    <p:extLst>
      <p:ext uri="{BB962C8B-B14F-4D97-AF65-F5344CB8AC3E}">
        <p14:creationId xmlns:p14="http://schemas.microsoft.com/office/powerpoint/2010/main" val="3997446414"/>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defTabSz="914400" rtl="0" eaLnBrk="1" latinLnBrk="0" hangingPunct="1">
        <a:lnSpc>
          <a:spcPct val="90000"/>
        </a:lnSpc>
        <a:spcBef>
          <a:spcPct val="0"/>
        </a:spcBef>
        <a:buNone/>
        <a:defRPr sz="4400" b="0" i="0" u="none"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World_map_blank_shorelines_semiwikimapia.sv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111/jvh.187_12923" TargetMode="External"/><Relationship Id="rId2" Type="http://schemas.openxmlformats.org/officeDocument/2006/relationships/hyperlink" Target="https://www.cia.gov/the-world-factbook/countries/vietnam.%20Retreived%204/1/2021" TargetMode="External"/><Relationship Id="rId1" Type="http://schemas.openxmlformats.org/officeDocument/2006/relationships/slideLayout" Target="../slideLayouts/slideLayout4.xml"/><Relationship Id="rId4" Type="http://schemas.openxmlformats.org/officeDocument/2006/relationships/hyperlink" Target="https://doi.org/10.1111/jvh.07_12923" TargetMode="Externa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9" name="Rectangle 21">
            <a:extLst>
              <a:ext uri="{FF2B5EF4-FFF2-40B4-BE49-F238E27FC236}">
                <a16:creationId xmlns:a16="http://schemas.microsoft.com/office/drawing/2014/main" id="{FB71362F-6305-42A2-8633-285CE3813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3">
            <a:extLst>
              <a:ext uri="{FF2B5EF4-FFF2-40B4-BE49-F238E27FC236}">
                <a16:creationId xmlns:a16="http://schemas.microsoft.com/office/drawing/2014/main" id="{611F50C1-F708-485D-B1A9-65873AB2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5">
            <a:extLst>
              <a:ext uri="{FF2B5EF4-FFF2-40B4-BE49-F238E27FC236}">
                <a16:creationId xmlns:a16="http://schemas.microsoft.com/office/drawing/2014/main" id="{BAF7F52A-561E-4CE4-A251-1565CF80F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5" name="Straight Connector 27">
            <a:extLst>
              <a:ext uri="{FF2B5EF4-FFF2-40B4-BE49-F238E27FC236}">
                <a16:creationId xmlns:a16="http://schemas.microsoft.com/office/drawing/2014/main" id="{4B67E998-E312-45A7-A84D-81D9342085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09980" y="4208424"/>
            <a:ext cx="9966960" cy="1325880"/>
          </a:xfrm>
          <a:prstGeom prst="rect">
            <a:avLst/>
          </a:prstGeom>
        </p:spPr>
        <p:txBody>
          <a:bodyPr vert="horz" lIns="91440" tIns="45720" rIns="91440" bIns="45720" rtlCol="0" anchor="b">
            <a:normAutofit/>
          </a:bodyPr>
          <a:lstStyle/>
          <a:p>
            <a:pPr algn="ctr">
              <a:lnSpc>
                <a:spcPct val="85000"/>
              </a:lnSpc>
              <a:spcBef>
                <a:spcPct val="0"/>
              </a:spcBef>
              <a:spcAft>
                <a:spcPts val="600"/>
              </a:spcAft>
            </a:pPr>
            <a:r>
              <a:rPr lang="en-US" sz="4800" b="1" dirty="0">
                <a:solidFill>
                  <a:srgbClr val="FFFFFF"/>
                </a:solidFill>
                <a:latin typeface="+mj-lt"/>
                <a:ea typeface="+mj-ea"/>
                <a:cs typeface="+mj-cs"/>
              </a:rPr>
              <a:t>Organization Overview</a:t>
            </a:r>
          </a:p>
          <a:p>
            <a:pPr algn="ctr">
              <a:lnSpc>
                <a:spcPct val="85000"/>
              </a:lnSpc>
              <a:spcBef>
                <a:spcPct val="0"/>
              </a:spcBef>
              <a:spcAft>
                <a:spcPts val="600"/>
              </a:spcAft>
            </a:pPr>
            <a:r>
              <a:rPr lang="en-US" sz="1700" b="1" dirty="0">
                <a:solidFill>
                  <a:srgbClr val="FFFFFF"/>
                </a:solidFill>
                <a:latin typeface="+mj-lt"/>
                <a:ea typeface="+mj-ea"/>
                <a:cs typeface="+mj-cs"/>
              </a:rPr>
              <a:t>Presented by: Amy Trang, Ph.D., M.Ed. </a:t>
            </a:r>
          </a:p>
          <a:p>
            <a:pPr algn="ctr">
              <a:lnSpc>
                <a:spcPct val="85000"/>
              </a:lnSpc>
              <a:spcBef>
                <a:spcPct val="0"/>
              </a:spcBef>
              <a:spcAft>
                <a:spcPts val="600"/>
              </a:spcAft>
            </a:pPr>
            <a:r>
              <a:rPr lang="en-US" sz="1700" b="1" dirty="0">
                <a:solidFill>
                  <a:srgbClr val="FFFFFF"/>
                </a:solidFill>
                <a:latin typeface="+mj-lt"/>
                <a:ea typeface="+mj-ea"/>
                <a:cs typeface="+mj-cs"/>
              </a:rPr>
              <a:t>April 5, 2021</a:t>
            </a:r>
          </a:p>
        </p:txBody>
      </p:sp>
      <p:sp>
        <p:nvSpPr>
          <p:cNvPr id="27" name="Rectangle 29">
            <a:extLst>
              <a:ext uri="{FF2B5EF4-FFF2-40B4-BE49-F238E27FC236}">
                <a16:creationId xmlns:a16="http://schemas.microsoft.com/office/drawing/2014/main" id="{43A3BFD8-1DCA-4E53-9E5F-9292C9BE37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1"/>
            <a:ext cx="11722100" cy="3964584"/>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pic>
        <p:nvPicPr>
          <p:cNvPr id="5" name="image1.jpeg">
            <a:extLst>
              <a:ext uri="{FF2B5EF4-FFF2-40B4-BE49-F238E27FC236}">
                <a16:creationId xmlns:a16="http://schemas.microsoft.com/office/drawing/2014/main" id="{8B2034CA-42C1-4290-999F-91EF3633C7A6}"/>
              </a:ext>
            </a:extLst>
          </p:cNvPr>
          <p:cNvPicPr/>
          <p:nvPr/>
        </p:nvPicPr>
        <p:blipFill>
          <a:blip r:embed="rId2" cstate="print"/>
          <a:stretch>
            <a:fillRect/>
          </a:stretch>
        </p:blipFill>
        <p:spPr>
          <a:xfrm>
            <a:off x="715773" y="1283072"/>
            <a:ext cx="5219361" cy="1918115"/>
          </a:xfrm>
          <a:prstGeom prst="rect">
            <a:avLst/>
          </a:prstGeom>
        </p:spPr>
      </p:pic>
      <p:pic>
        <p:nvPicPr>
          <p:cNvPr id="17" name="Picture 16" descr="A group of people standing in a room&#10;&#10;Description generated with very high confidence">
            <a:extLst>
              <a:ext uri="{FF2B5EF4-FFF2-40B4-BE49-F238E27FC236}">
                <a16:creationId xmlns:a16="http://schemas.microsoft.com/office/drawing/2014/main" id="{1C773727-6E7D-4CA5-B2DC-C4A7C7F707F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506066" y="708306"/>
            <a:ext cx="4565515" cy="3047482"/>
          </a:xfrm>
          <a:prstGeom prst="rect">
            <a:avLst/>
          </a:prstGeom>
        </p:spPr>
      </p:pic>
    </p:spTree>
    <p:extLst>
      <p:ext uri="{BB962C8B-B14F-4D97-AF65-F5344CB8AC3E}">
        <p14:creationId xmlns:p14="http://schemas.microsoft.com/office/powerpoint/2010/main" val="3718167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282AD-2DBA-4A45-8393-4493B80E375F}"/>
              </a:ext>
            </a:extLst>
          </p:cNvPr>
          <p:cNvSpPr>
            <a:spLocks noGrp="1"/>
          </p:cNvSpPr>
          <p:nvPr>
            <p:ph type="title"/>
          </p:nvPr>
        </p:nvSpPr>
        <p:spPr>
          <a:xfrm>
            <a:off x="393469" y="259292"/>
            <a:ext cx="11405062" cy="1115014"/>
          </a:xfrm>
        </p:spPr>
        <p:txBody>
          <a:bodyPr>
            <a:normAutofit fontScale="90000"/>
          </a:bodyPr>
          <a:lstStyle/>
          <a:p>
            <a:pPr algn="ctr"/>
            <a:r>
              <a:rPr lang="en-US" sz="4000" dirty="0"/>
              <a:t>July 28, 2018 - World Hepatitis Day</a:t>
            </a:r>
            <a:br>
              <a:rPr lang="en-US" sz="4000" dirty="0"/>
            </a:br>
            <a:r>
              <a:rPr lang="en-US" sz="4000" dirty="0"/>
              <a:t>at the Reunification Palace (formerly Independence Palace)</a:t>
            </a:r>
          </a:p>
        </p:txBody>
      </p:sp>
      <p:sp>
        <p:nvSpPr>
          <p:cNvPr id="8" name="Text Placeholder 7">
            <a:extLst>
              <a:ext uri="{FF2B5EF4-FFF2-40B4-BE49-F238E27FC236}">
                <a16:creationId xmlns:a16="http://schemas.microsoft.com/office/drawing/2014/main" id="{E69E19FF-C878-41E4-90A7-FC7DC1C1ADB8}"/>
              </a:ext>
            </a:extLst>
          </p:cNvPr>
          <p:cNvSpPr>
            <a:spLocks noGrp="1"/>
          </p:cNvSpPr>
          <p:nvPr>
            <p:ph type="body" sz="quarter" idx="3"/>
          </p:nvPr>
        </p:nvSpPr>
        <p:spPr>
          <a:xfrm>
            <a:off x="7410796" y="3249449"/>
            <a:ext cx="4564611" cy="369916"/>
          </a:xfrm>
        </p:spPr>
        <p:txBody>
          <a:bodyPr>
            <a:normAutofit/>
          </a:bodyPr>
          <a:lstStyle/>
          <a:p>
            <a:r>
              <a:rPr lang="en-US" sz="1800" dirty="0"/>
              <a:t>Community Education Seminar for Patients</a:t>
            </a:r>
          </a:p>
        </p:txBody>
      </p:sp>
      <p:pic>
        <p:nvPicPr>
          <p:cNvPr id="11" name="Content Placeholder 10">
            <a:extLst>
              <a:ext uri="{FF2B5EF4-FFF2-40B4-BE49-F238E27FC236}">
                <a16:creationId xmlns:a16="http://schemas.microsoft.com/office/drawing/2014/main" id="{BB0FCF4C-E3B4-40E5-8D67-CD00891A2BB4}"/>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7431578" y="3619365"/>
            <a:ext cx="4506422" cy="3004281"/>
          </a:xfrm>
        </p:spPr>
      </p:pic>
      <p:sp>
        <p:nvSpPr>
          <p:cNvPr id="7" name="Text Placeholder 6">
            <a:extLst>
              <a:ext uri="{FF2B5EF4-FFF2-40B4-BE49-F238E27FC236}">
                <a16:creationId xmlns:a16="http://schemas.microsoft.com/office/drawing/2014/main" id="{D1BED434-B91C-4C89-A0D8-3681B8171C4E}"/>
              </a:ext>
            </a:extLst>
          </p:cNvPr>
          <p:cNvSpPr>
            <a:spLocks noGrp="1"/>
          </p:cNvSpPr>
          <p:nvPr>
            <p:ph type="body" idx="1"/>
          </p:nvPr>
        </p:nvSpPr>
        <p:spPr>
          <a:xfrm>
            <a:off x="393469" y="6255360"/>
            <a:ext cx="4754880" cy="343348"/>
          </a:xfrm>
        </p:spPr>
        <p:txBody>
          <a:bodyPr>
            <a:normAutofit/>
          </a:bodyPr>
          <a:lstStyle/>
          <a:p>
            <a:r>
              <a:rPr lang="en-US" sz="1800" dirty="0"/>
              <a:t>Community Screening for 2,000 Individuals</a:t>
            </a:r>
          </a:p>
        </p:txBody>
      </p:sp>
      <p:pic>
        <p:nvPicPr>
          <p:cNvPr id="12" name="Picture 11" descr="A large white building&#10;&#10;Description generated with very high confidence">
            <a:extLst>
              <a:ext uri="{FF2B5EF4-FFF2-40B4-BE49-F238E27FC236}">
                <a16:creationId xmlns:a16="http://schemas.microsoft.com/office/drawing/2014/main" id="{678A89C5-5948-4D91-A00B-1A45B8BC02E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44563" y="1379221"/>
            <a:ext cx="4536642" cy="2428008"/>
          </a:xfrm>
          <a:prstGeom prst="rect">
            <a:avLst/>
          </a:prstGeom>
        </p:spPr>
      </p:pic>
      <p:pic>
        <p:nvPicPr>
          <p:cNvPr id="14" name="Picture 13">
            <a:extLst>
              <a:ext uri="{FF2B5EF4-FFF2-40B4-BE49-F238E27FC236}">
                <a16:creationId xmlns:a16="http://schemas.microsoft.com/office/drawing/2014/main" id="{4E0F3706-086A-4B43-BA5C-EC8FD1F9F9D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970" t="-135" b="-1"/>
          <a:stretch/>
        </p:blipFill>
        <p:spPr>
          <a:xfrm>
            <a:off x="9418319" y="1379221"/>
            <a:ext cx="2530563" cy="1855797"/>
          </a:xfrm>
          <a:prstGeom prst="rect">
            <a:avLst/>
          </a:prstGeom>
        </p:spPr>
      </p:pic>
      <p:pic>
        <p:nvPicPr>
          <p:cNvPr id="18" name="Picture 17">
            <a:extLst>
              <a:ext uri="{FF2B5EF4-FFF2-40B4-BE49-F238E27FC236}">
                <a16:creationId xmlns:a16="http://schemas.microsoft.com/office/drawing/2014/main" id="{52B7CA4A-E0CB-4124-B2F4-35F80ABACE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4479976" y="3816127"/>
            <a:ext cx="3248678" cy="2366359"/>
          </a:xfrm>
          <a:prstGeom prst="rect">
            <a:avLst/>
          </a:prstGeom>
        </p:spPr>
      </p:pic>
      <p:pic>
        <p:nvPicPr>
          <p:cNvPr id="20" name="Picture 19" descr="A picture containing person, indoor, people, group&#10;&#10;Description automatically generated">
            <a:extLst>
              <a:ext uri="{FF2B5EF4-FFF2-40B4-BE49-F238E27FC236}">
                <a16:creationId xmlns:a16="http://schemas.microsoft.com/office/drawing/2014/main" id="{FC0BAA1E-5EE7-45DD-A6FF-22A96534D0B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4640"/>
          <a:stretch/>
        </p:blipFill>
        <p:spPr>
          <a:xfrm>
            <a:off x="241532" y="3940234"/>
            <a:ext cx="4558454" cy="2290188"/>
          </a:xfrm>
          <a:prstGeom prst="rect">
            <a:avLst/>
          </a:prstGeom>
        </p:spPr>
      </p:pic>
      <p:pic>
        <p:nvPicPr>
          <p:cNvPr id="22" name="Picture 21">
            <a:extLst>
              <a:ext uri="{FF2B5EF4-FFF2-40B4-BE49-F238E27FC236}">
                <a16:creationId xmlns:a16="http://schemas.microsoft.com/office/drawing/2014/main" id="{52273E1C-3FB9-4581-A3B8-79881DAE632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864" r="6106"/>
          <a:stretch/>
        </p:blipFill>
        <p:spPr>
          <a:xfrm>
            <a:off x="4930111" y="1379221"/>
            <a:ext cx="2530563" cy="1853296"/>
          </a:xfrm>
          <a:prstGeom prst="rect">
            <a:avLst/>
          </a:prstGeom>
        </p:spPr>
      </p:pic>
      <p:pic>
        <p:nvPicPr>
          <p:cNvPr id="24" name="Picture 23" descr="A picture containing text, road, sky, outdoor&#10;&#10;Description automatically generated">
            <a:extLst>
              <a:ext uri="{FF2B5EF4-FFF2-40B4-BE49-F238E27FC236}">
                <a16:creationId xmlns:a16="http://schemas.microsoft.com/office/drawing/2014/main" id="{D8FED93D-AD5D-4B07-B37D-C5EAE1C94E4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0055" r="30609"/>
          <a:stretch/>
        </p:blipFill>
        <p:spPr>
          <a:xfrm>
            <a:off x="7627479" y="1374305"/>
            <a:ext cx="1649528" cy="1853296"/>
          </a:xfrm>
          <a:prstGeom prst="rect">
            <a:avLst/>
          </a:prstGeom>
        </p:spPr>
      </p:pic>
    </p:spTree>
    <p:extLst>
      <p:ext uri="{BB962C8B-B14F-4D97-AF65-F5344CB8AC3E}">
        <p14:creationId xmlns:p14="http://schemas.microsoft.com/office/powerpoint/2010/main" val="478267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F28D9B36-75B9-4435-83E6-0A9C81A12E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9" name="Content Placeholder 5" descr="A picture containing indoor&#10;&#10;Description automatically generated">
            <a:extLst>
              <a:ext uri="{FF2B5EF4-FFF2-40B4-BE49-F238E27FC236}">
                <a16:creationId xmlns:a16="http://schemas.microsoft.com/office/drawing/2014/main" id="{80E6633E-036B-4F86-BA08-361E00AE7A92}"/>
              </a:ext>
            </a:extLst>
          </p:cNvPr>
          <p:cNvPicPr>
            <a:picLocks noChangeAspect="1"/>
          </p:cNvPicPr>
          <p:nvPr/>
        </p:nvPicPr>
        <p:blipFill rotWithShape="1">
          <a:blip r:embed="rId2" cstate="print">
            <a:duotone>
              <a:schemeClr val="bg2">
                <a:shade val="45000"/>
                <a:satMod val="135000"/>
              </a:schemeClr>
              <a:prstClr val="white"/>
            </a:duotone>
            <a:alphaModFix amt="35000"/>
            <a:extLst>
              <a:ext uri="{28A0092B-C50C-407E-A947-70E740481C1C}">
                <a14:useLocalDpi xmlns:a14="http://schemas.microsoft.com/office/drawing/2010/main" val="0"/>
              </a:ext>
            </a:extLst>
          </a:blip>
          <a:srcRect t="5241" b="10489"/>
          <a:stretch/>
        </p:blipFill>
        <p:spPr>
          <a:xfrm>
            <a:off x="20" y="8323"/>
            <a:ext cx="12191980" cy="6857990"/>
          </a:xfrm>
          <a:prstGeom prst="rect">
            <a:avLst/>
          </a:prstGeom>
        </p:spPr>
      </p:pic>
      <p:sp>
        <p:nvSpPr>
          <p:cNvPr id="2" name="Title 1"/>
          <p:cNvSpPr>
            <a:spLocks noGrp="1"/>
          </p:cNvSpPr>
          <p:nvPr>
            <p:ph type="title"/>
          </p:nvPr>
        </p:nvSpPr>
        <p:spPr>
          <a:xfrm>
            <a:off x="1143000" y="609600"/>
            <a:ext cx="9875520" cy="1356360"/>
          </a:xfrm>
        </p:spPr>
        <p:txBody>
          <a:bodyPr>
            <a:normAutofit/>
          </a:bodyPr>
          <a:lstStyle/>
          <a:p>
            <a:r>
              <a:rPr lang="en-US" b="1" dirty="0"/>
              <a:t>C.H.I.M.E. for Vietnam Project</a:t>
            </a:r>
          </a:p>
        </p:txBody>
      </p:sp>
      <p:sp>
        <p:nvSpPr>
          <p:cNvPr id="3" name="Content Placeholder 2"/>
          <p:cNvSpPr>
            <a:spLocks noGrp="1"/>
          </p:cNvSpPr>
          <p:nvPr>
            <p:ph idx="1"/>
          </p:nvPr>
        </p:nvSpPr>
        <p:spPr>
          <a:xfrm>
            <a:off x="1143000" y="2057400"/>
            <a:ext cx="9872871" cy="4038600"/>
          </a:xfrm>
        </p:spPr>
        <p:txBody>
          <a:bodyPr>
            <a:normAutofit fontScale="92500" lnSpcReduction="20000"/>
          </a:bodyPr>
          <a:lstStyle/>
          <a:p>
            <a:r>
              <a:rPr lang="en-US" sz="2800" b="1" dirty="0">
                <a:latin typeface="Calibri" panose="020F0502020204030204" pitchFamily="34" charset="0"/>
                <a:cs typeface="Calibri" panose="020F0502020204030204" pitchFamily="34" charset="0"/>
              </a:rPr>
              <a:t>Project Year(s):  2019 - 2020</a:t>
            </a:r>
            <a:endParaRPr lang="en-US" sz="2800" dirty="0">
              <a:latin typeface="Calibri" panose="020F0502020204030204" pitchFamily="34" charset="0"/>
              <a:cs typeface="Calibri" panose="020F0502020204030204" pitchFamily="34" charset="0"/>
            </a:endParaRPr>
          </a:p>
          <a:p>
            <a:r>
              <a:rPr lang="en-US" sz="2800" b="1" dirty="0">
                <a:latin typeface="Calibri" panose="020F0502020204030204" pitchFamily="34" charset="0"/>
                <a:cs typeface="Calibri" panose="020F0502020204030204" pitchFamily="34" charset="0"/>
              </a:rPr>
              <a:t>Project goal:  </a:t>
            </a:r>
            <a:r>
              <a:rPr lang="en-US" sz="2400" dirty="0">
                <a:effectLst/>
                <a:latin typeface="Calibri" panose="020F0502020204030204" pitchFamily="34" charset="0"/>
                <a:ea typeface="Calibri" panose="020F0502020204030204" pitchFamily="34" charset="0"/>
                <a:cs typeface="Calibri" panose="020F0502020204030204" pitchFamily="34" charset="0"/>
              </a:rPr>
              <a:t>Conquering Hepatitis via Micro-Elimination for Vietnam (C.H.I.M.E.) for Vietnam’s goal is to screen and provide access to care program for a representative sample of 20,000 residents in Ho Chi Minh City (HCMC), Vietnam.  Particularly, V-VHA emphasizes on further expanding and rigorously evaluating our linkage to care model for viral hepatitis in HCMC.</a:t>
            </a:r>
            <a:endParaRPr lang="en-US" sz="2800" dirty="0">
              <a:latin typeface="Calibri" panose="020F0502020204030204" pitchFamily="34" charset="0"/>
              <a:cs typeface="Calibri" panose="020F0502020204030204" pitchFamily="34" charset="0"/>
            </a:endParaRPr>
          </a:p>
          <a:p>
            <a:r>
              <a:rPr lang="en-US" sz="2800" b="1" dirty="0">
                <a:latin typeface="Calibri" panose="020F0502020204030204" pitchFamily="34" charset="0"/>
                <a:cs typeface="Calibri" panose="020F0502020204030204" pitchFamily="34" charset="0"/>
              </a:rPr>
              <a:t>Project outcomes: </a:t>
            </a:r>
          </a:p>
          <a:p>
            <a:pPr lvl="1"/>
            <a:r>
              <a:rPr lang="en-US" sz="2800" dirty="0">
                <a:latin typeface="Calibri" panose="020F0502020204030204" pitchFamily="34" charset="0"/>
                <a:cs typeface="Calibri" panose="020F0502020204030204" pitchFamily="34" charset="0"/>
              </a:rPr>
              <a:t>20,000 individuals screened in HCMC </a:t>
            </a:r>
          </a:p>
          <a:p>
            <a:pPr lvl="1"/>
            <a:r>
              <a:rPr lang="en-US" sz="2800" dirty="0">
                <a:latin typeface="Calibri" panose="020F0502020204030204" pitchFamily="34" charset="0"/>
                <a:cs typeface="Calibri" panose="020F0502020204030204" pitchFamily="34" charset="0"/>
              </a:rPr>
              <a:t>7.6% HBV positive </a:t>
            </a:r>
          </a:p>
          <a:p>
            <a:pPr lvl="1"/>
            <a:r>
              <a:rPr lang="en-US" sz="2800" dirty="0">
                <a:latin typeface="Calibri" panose="020F0502020204030204" pitchFamily="34" charset="0"/>
                <a:cs typeface="Calibri" panose="020F0502020204030204" pitchFamily="34" charset="0"/>
              </a:rPr>
              <a:t>1.92% HCV positive</a:t>
            </a:r>
          </a:p>
          <a:p>
            <a:pPr lvl="1"/>
            <a:r>
              <a:rPr lang="en-US" sz="2800" dirty="0">
                <a:latin typeface="Calibri" panose="020F0502020204030204" pitchFamily="34" charset="0"/>
                <a:cs typeface="Calibri" panose="020F0502020204030204" pitchFamily="34" charset="0"/>
              </a:rPr>
              <a:t>Linked positive patients to care and treatment services</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4097789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AE341-3A70-4F77-9BC1-919E6C70E0D2}"/>
              </a:ext>
            </a:extLst>
          </p:cNvPr>
          <p:cNvSpPr>
            <a:spLocks noGrp="1"/>
          </p:cNvSpPr>
          <p:nvPr>
            <p:ph type="title"/>
          </p:nvPr>
        </p:nvSpPr>
        <p:spPr>
          <a:xfrm>
            <a:off x="587773" y="609600"/>
            <a:ext cx="11016453" cy="1356360"/>
          </a:xfrm>
        </p:spPr>
        <p:txBody>
          <a:bodyPr>
            <a:normAutofit/>
          </a:bodyPr>
          <a:lstStyle/>
          <a:p>
            <a:r>
              <a:rPr lang="en-US" dirty="0"/>
              <a:t>HBV-HCV Linkage to Care and Treatment</a:t>
            </a:r>
            <a:br>
              <a:rPr lang="en-US" dirty="0"/>
            </a:br>
            <a:r>
              <a:rPr lang="en-US" sz="2400" dirty="0"/>
              <a:t>Pathways for Access to Hepatitis Treatment (P.A.T.H.) to Cure in Vietnam Program</a:t>
            </a:r>
          </a:p>
        </p:txBody>
      </p:sp>
      <p:sp>
        <p:nvSpPr>
          <p:cNvPr id="10" name="Content Placeholder 9">
            <a:extLst>
              <a:ext uri="{FF2B5EF4-FFF2-40B4-BE49-F238E27FC236}">
                <a16:creationId xmlns:a16="http://schemas.microsoft.com/office/drawing/2014/main" id="{AF44BFEE-B509-4A36-A26F-369AD5629A16}"/>
              </a:ext>
            </a:extLst>
          </p:cNvPr>
          <p:cNvSpPr>
            <a:spLocks noGrp="1"/>
          </p:cNvSpPr>
          <p:nvPr>
            <p:ph sz="half" idx="1"/>
          </p:nvPr>
        </p:nvSpPr>
        <p:spPr>
          <a:xfrm>
            <a:off x="587773" y="2057399"/>
            <a:ext cx="5567367" cy="4023360"/>
          </a:xfrm>
        </p:spPr>
        <p:txBody>
          <a:bodyPr>
            <a:normAutofit lnSpcReduction="10000"/>
          </a:bodyPr>
          <a:lstStyle/>
          <a:p>
            <a:r>
              <a:rPr lang="en-US" b="1" dirty="0"/>
              <a:t>Program Goal: </a:t>
            </a:r>
            <a:r>
              <a:rPr lang="en-US" dirty="0"/>
              <a:t>Link and cure patients who test positive to hepatitis B (HBV) and/or hepatitis C (HCV)</a:t>
            </a:r>
          </a:p>
          <a:p>
            <a:r>
              <a:rPr lang="en-US" b="1" dirty="0"/>
              <a:t>Program Objectives:</a:t>
            </a:r>
          </a:p>
          <a:p>
            <a:pPr lvl="1"/>
            <a:r>
              <a:rPr lang="en-US" dirty="0"/>
              <a:t>To provide patient navigation services, including guidance and strategies to claim insurance coverage for at least 1,000 HBV and/or HCV positive patients to ensure access to care through V-VHA’s referral network and other partnering community healthcare providers in HCMC.</a:t>
            </a:r>
          </a:p>
          <a:p>
            <a:pPr lvl="1"/>
            <a:r>
              <a:rPr lang="en-US" dirty="0"/>
              <a:t>To provide patients with liver health education seminars with culturally appropriate material on viral hepatitis and liver cancer education.</a:t>
            </a:r>
          </a:p>
        </p:txBody>
      </p:sp>
      <p:pic>
        <p:nvPicPr>
          <p:cNvPr id="6" name="Content Placeholder 5">
            <a:extLst>
              <a:ext uri="{FF2B5EF4-FFF2-40B4-BE49-F238E27FC236}">
                <a16:creationId xmlns:a16="http://schemas.microsoft.com/office/drawing/2014/main" id="{A9718D76-592C-4AF4-8C2D-1F3276AA49B4}"/>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67450" y="2220196"/>
            <a:ext cx="5336777" cy="3558330"/>
          </a:xfrm>
        </p:spPr>
      </p:pic>
    </p:spTree>
    <p:extLst>
      <p:ext uri="{BB962C8B-B14F-4D97-AF65-F5344CB8AC3E}">
        <p14:creationId xmlns:p14="http://schemas.microsoft.com/office/powerpoint/2010/main" val="3022334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Cascade of Care Results</a:t>
            </a:r>
          </a:p>
        </p:txBody>
      </p:sp>
      <p:sp>
        <p:nvSpPr>
          <p:cNvPr id="3" name="Content Placeholder 2"/>
          <p:cNvSpPr>
            <a:spLocks noGrp="1"/>
          </p:cNvSpPr>
          <p:nvPr>
            <p:ph idx="1"/>
          </p:nvPr>
        </p:nvSpPr>
        <p:spPr>
          <a:xfrm>
            <a:off x="1143000" y="1704109"/>
            <a:ext cx="10607040" cy="4006735"/>
          </a:xfrm>
        </p:spPr>
        <p:txBody>
          <a:bodyPr>
            <a:normAutofit/>
          </a:bodyPr>
          <a:lstStyle/>
          <a:p>
            <a:r>
              <a:rPr lang="en-US" sz="2000" dirty="0"/>
              <a:t>Total number of patients screened: </a:t>
            </a:r>
            <a:r>
              <a:rPr lang="en-US" sz="2000" dirty="0">
                <a:solidFill>
                  <a:schemeClr val="tx1"/>
                </a:solidFill>
              </a:rPr>
              <a:t>22,447 (from 2016 to 2020)</a:t>
            </a:r>
          </a:p>
          <a:p>
            <a:r>
              <a:rPr lang="en-US" sz="2000" dirty="0"/>
              <a:t>Total number of patients on study: </a:t>
            </a:r>
            <a:r>
              <a:rPr lang="en-US" sz="2000" dirty="0">
                <a:solidFill>
                  <a:schemeClr val="tx1"/>
                </a:solidFill>
              </a:rPr>
              <a:t>17,873</a:t>
            </a:r>
          </a:p>
          <a:p>
            <a:r>
              <a:rPr lang="en-US" sz="2000" dirty="0"/>
              <a:t>Total number of patients tested positive for HBV: </a:t>
            </a:r>
            <a:r>
              <a:rPr lang="en-US" sz="2000" dirty="0">
                <a:solidFill>
                  <a:schemeClr val="tx1"/>
                </a:solidFill>
              </a:rPr>
              <a:t>1,441 (8.06%)</a:t>
            </a:r>
          </a:p>
          <a:p>
            <a:pPr lvl="1"/>
            <a:r>
              <a:rPr lang="en-US" dirty="0"/>
              <a:t>Total number of HBV patients who have agreed to seek care / treatment services: </a:t>
            </a:r>
            <a:r>
              <a:rPr lang="en-US" dirty="0">
                <a:solidFill>
                  <a:schemeClr val="tx1"/>
                </a:solidFill>
              </a:rPr>
              <a:t>448 (60.21%)</a:t>
            </a:r>
          </a:p>
          <a:p>
            <a:pPr lvl="1"/>
            <a:r>
              <a:rPr lang="en-US" dirty="0"/>
              <a:t>Total number </a:t>
            </a:r>
            <a:r>
              <a:rPr lang="en-US"/>
              <a:t>of HBV </a:t>
            </a:r>
            <a:r>
              <a:rPr lang="en-US" dirty="0"/>
              <a:t>patients who have been assisted with financial guidance: </a:t>
            </a:r>
            <a:r>
              <a:rPr lang="en-US" dirty="0">
                <a:solidFill>
                  <a:schemeClr val="tx1"/>
                </a:solidFill>
              </a:rPr>
              <a:t>267 (44.87%)</a:t>
            </a:r>
          </a:p>
          <a:p>
            <a:r>
              <a:rPr lang="en-US" sz="2000" dirty="0"/>
              <a:t>Total number of patients tested positive HCV: </a:t>
            </a:r>
            <a:r>
              <a:rPr lang="en-US" sz="2000" dirty="0">
                <a:solidFill>
                  <a:schemeClr val="tx1"/>
                </a:solidFill>
              </a:rPr>
              <a:t>432 (1.92%)</a:t>
            </a:r>
          </a:p>
          <a:p>
            <a:pPr lvl="1"/>
            <a:r>
              <a:rPr lang="en-US" dirty="0"/>
              <a:t>Confirmed RNA: </a:t>
            </a:r>
            <a:r>
              <a:rPr lang="en-US" dirty="0">
                <a:solidFill>
                  <a:schemeClr val="tx1"/>
                </a:solidFill>
              </a:rPr>
              <a:t>150 (69.4%)</a:t>
            </a:r>
          </a:p>
          <a:p>
            <a:pPr lvl="2"/>
            <a:r>
              <a:rPr lang="en-US" sz="2000" dirty="0"/>
              <a:t>Confirmed RNA+: </a:t>
            </a:r>
            <a:r>
              <a:rPr lang="en-US" sz="2000" dirty="0">
                <a:solidFill>
                  <a:schemeClr val="tx1"/>
                </a:solidFill>
              </a:rPr>
              <a:t>75 (50%)</a:t>
            </a:r>
            <a:endParaRPr lang="en-US" sz="2000" dirty="0"/>
          </a:p>
          <a:p>
            <a:pPr lvl="3"/>
            <a:r>
              <a:rPr lang="en-US" sz="2000" dirty="0"/>
              <a:t>Total number of HCV patients who have agreed to seek care / treatment services: </a:t>
            </a:r>
            <a:r>
              <a:rPr lang="en-US" sz="2000" dirty="0">
                <a:solidFill>
                  <a:schemeClr val="tx1"/>
                </a:solidFill>
              </a:rPr>
              <a:t>34 (45%)</a:t>
            </a:r>
          </a:p>
          <a:p>
            <a:pPr lvl="3"/>
            <a:r>
              <a:rPr lang="en-US" sz="2000" dirty="0"/>
              <a:t>Total number of HCV patients who have been assisted with financial guidance: </a:t>
            </a:r>
            <a:r>
              <a:rPr lang="en-US" sz="2000" dirty="0">
                <a:solidFill>
                  <a:schemeClr val="tx1"/>
                </a:solidFill>
              </a:rPr>
              <a:t>38 (51%)</a:t>
            </a:r>
          </a:p>
        </p:txBody>
      </p:sp>
    </p:spTree>
    <p:extLst>
      <p:ext uri="{BB962C8B-B14F-4D97-AF65-F5344CB8AC3E}">
        <p14:creationId xmlns:p14="http://schemas.microsoft.com/office/powerpoint/2010/main" val="2549865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4">
            <a:extLst>
              <a:ext uri="{FF2B5EF4-FFF2-40B4-BE49-F238E27FC236}">
                <a16:creationId xmlns:a16="http://schemas.microsoft.com/office/drawing/2014/main" id="{1B2ADB18-4E7C-4441-A89B-FC68F3D9C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5" name="Content Placeholder 4">
            <a:extLst>
              <a:ext uri="{FF2B5EF4-FFF2-40B4-BE49-F238E27FC236}">
                <a16:creationId xmlns:a16="http://schemas.microsoft.com/office/drawing/2014/main" id="{BF976056-628E-4A09-B067-3352013D6402}"/>
              </a:ext>
            </a:extLst>
          </p:cNvPr>
          <p:cNvPicPr>
            <a:picLocks noGrp="1" noChangeAspect="1"/>
          </p:cNvPicPr>
          <p:nvPr>
            <p:ph sz="half" idx="1"/>
          </p:nvPr>
        </p:nvPicPr>
        <p:blipFill rotWithShape="1">
          <a:blip r:embed="rId2" cstate="print">
            <a:duotone>
              <a:prstClr val="black"/>
              <a:schemeClr val="tx2">
                <a:tint val="45000"/>
                <a:satMod val="400000"/>
              </a:schemeClr>
            </a:duotone>
            <a:alphaModFix amt="35000"/>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6" name="Title 5">
            <a:extLst>
              <a:ext uri="{FF2B5EF4-FFF2-40B4-BE49-F238E27FC236}">
                <a16:creationId xmlns:a16="http://schemas.microsoft.com/office/drawing/2014/main" id="{E62CA8B9-90CC-4582-80BF-FFD99471B300}"/>
              </a:ext>
            </a:extLst>
          </p:cNvPr>
          <p:cNvSpPr>
            <a:spLocks noGrp="1"/>
          </p:cNvSpPr>
          <p:nvPr>
            <p:ph type="title"/>
          </p:nvPr>
        </p:nvSpPr>
        <p:spPr>
          <a:xfrm>
            <a:off x="357447" y="236221"/>
            <a:ext cx="11380124" cy="1356360"/>
          </a:xfrm>
        </p:spPr>
        <p:txBody>
          <a:bodyPr vert="horz" lIns="91440" tIns="45720" rIns="91440" bIns="45720" rtlCol="0" anchor="ctr">
            <a:normAutofit/>
          </a:bodyPr>
          <a:lstStyle/>
          <a:p>
            <a:pPr algn="ctr"/>
            <a:r>
              <a:rPr lang="en-US" dirty="0">
                <a:solidFill>
                  <a:schemeClr val="bg1"/>
                </a:solidFill>
              </a:rPr>
              <a:t>Screening / Diagnostic costs</a:t>
            </a:r>
          </a:p>
        </p:txBody>
      </p:sp>
      <p:sp>
        <p:nvSpPr>
          <p:cNvPr id="8" name="Text Placeholder 7">
            <a:extLst>
              <a:ext uri="{FF2B5EF4-FFF2-40B4-BE49-F238E27FC236}">
                <a16:creationId xmlns:a16="http://schemas.microsoft.com/office/drawing/2014/main" id="{AD821381-E003-4F4B-9ABF-C9ED5D4AC42C}"/>
              </a:ext>
            </a:extLst>
          </p:cNvPr>
          <p:cNvSpPr>
            <a:spLocks noGrp="1"/>
          </p:cNvSpPr>
          <p:nvPr>
            <p:ph sz="half" idx="2"/>
          </p:nvPr>
        </p:nvSpPr>
        <p:spPr>
          <a:xfrm>
            <a:off x="5917278" y="1805250"/>
            <a:ext cx="5928360" cy="4526280"/>
          </a:xfrm>
        </p:spPr>
        <p:txBody>
          <a:bodyPr vert="horz" lIns="91440" tIns="45720" rIns="91440" bIns="45720" rtlCol="0">
            <a:normAutofit fontScale="77500" lnSpcReduction="20000"/>
          </a:bodyPr>
          <a:lstStyle/>
          <a:p>
            <a:pPr marL="45720" indent="0">
              <a:buClr>
                <a:schemeClr val="bg1"/>
              </a:buClr>
              <a:buNone/>
            </a:pPr>
            <a:r>
              <a:rPr lang="en-US" sz="6200" u="sng" dirty="0">
                <a:solidFill>
                  <a:schemeClr val="bg1"/>
                </a:solidFill>
              </a:rPr>
              <a:t>HCV:</a:t>
            </a:r>
          </a:p>
          <a:p>
            <a:pPr>
              <a:buClr>
                <a:schemeClr val="bg1"/>
              </a:buClr>
            </a:pPr>
            <a:r>
              <a:rPr lang="en-US" sz="3800" dirty="0">
                <a:solidFill>
                  <a:schemeClr val="bg1"/>
                </a:solidFill>
              </a:rPr>
              <a:t>POC (RDT) cost: $1.30 USD (not widely used in community)</a:t>
            </a:r>
          </a:p>
          <a:p>
            <a:pPr>
              <a:buClr>
                <a:schemeClr val="bg1"/>
              </a:buClr>
            </a:pPr>
            <a:r>
              <a:rPr lang="en-US" sz="3800" dirty="0">
                <a:solidFill>
                  <a:schemeClr val="bg1"/>
                </a:solidFill>
              </a:rPr>
              <a:t>HCV PCR cost: $23USD (no PCR POC availability)</a:t>
            </a:r>
          </a:p>
          <a:p>
            <a:pPr>
              <a:buClr>
                <a:schemeClr val="bg1"/>
              </a:buClr>
            </a:pPr>
            <a:r>
              <a:rPr lang="en-US" sz="3800" dirty="0">
                <a:solidFill>
                  <a:schemeClr val="bg1"/>
                </a:solidFill>
              </a:rPr>
              <a:t>Screening test covered in health insurance? NO</a:t>
            </a:r>
          </a:p>
          <a:p>
            <a:pPr>
              <a:buClr>
                <a:schemeClr val="bg1"/>
              </a:buClr>
            </a:pPr>
            <a:r>
              <a:rPr lang="en-US" sz="3800" dirty="0">
                <a:solidFill>
                  <a:schemeClr val="bg1"/>
                </a:solidFill>
              </a:rPr>
              <a:t>Patient co-pays (if insured) for HCV treatment (50%) for a treatment course ($1,200 - $1,500 USD)</a:t>
            </a:r>
          </a:p>
          <a:p>
            <a:endParaRPr lang="en-US" dirty="0">
              <a:solidFill>
                <a:schemeClr val="bg1"/>
              </a:solidFill>
            </a:endParaRPr>
          </a:p>
        </p:txBody>
      </p:sp>
      <p:sp>
        <p:nvSpPr>
          <p:cNvPr id="9" name="Text Placeholder 7">
            <a:extLst>
              <a:ext uri="{FF2B5EF4-FFF2-40B4-BE49-F238E27FC236}">
                <a16:creationId xmlns:a16="http://schemas.microsoft.com/office/drawing/2014/main" id="{079948BA-23ED-49BD-83D1-D08F9B316D3C}"/>
              </a:ext>
            </a:extLst>
          </p:cNvPr>
          <p:cNvSpPr txBox="1">
            <a:spLocks/>
          </p:cNvSpPr>
          <p:nvPr/>
        </p:nvSpPr>
        <p:spPr>
          <a:xfrm>
            <a:off x="231140" y="1691640"/>
            <a:ext cx="5928360" cy="4526280"/>
          </a:xfrm>
          <a:prstGeom prst="rect">
            <a:avLst/>
          </a:prstGeom>
        </p:spPr>
        <p:txBody>
          <a:bodyPr vert="horz" lIns="91440" tIns="45720" rIns="91440" bIns="45720" rtlCol="0">
            <a:normAutofit fontScale="92500" lnSpcReduction="100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Clr>
                <a:schemeClr val="bg1"/>
              </a:buClr>
              <a:buFont typeface="Corbel" pitchFamily="34" charset="0"/>
              <a:buNone/>
            </a:pPr>
            <a:r>
              <a:rPr lang="en-US" sz="5200" u="sng" dirty="0">
                <a:solidFill>
                  <a:schemeClr val="bg1"/>
                </a:solidFill>
              </a:rPr>
              <a:t>HBV:</a:t>
            </a:r>
          </a:p>
          <a:p>
            <a:pPr>
              <a:buClr>
                <a:schemeClr val="bg1"/>
              </a:buClr>
            </a:pPr>
            <a:r>
              <a:rPr lang="en-US" sz="3200" dirty="0">
                <a:solidFill>
                  <a:schemeClr val="bg1"/>
                </a:solidFill>
              </a:rPr>
              <a:t>POC cost: $1.30 USD </a:t>
            </a:r>
          </a:p>
          <a:p>
            <a:pPr>
              <a:buClr>
                <a:schemeClr val="bg1"/>
              </a:buClr>
            </a:pPr>
            <a:r>
              <a:rPr lang="en-US" sz="3200" dirty="0">
                <a:solidFill>
                  <a:schemeClr val="bg1"/>
                </a:solidFill>
              </a:rPr>
              <a:t>Screening test covered in health insurance? NO</a:t>
            </a:r>
          </a:p>
          <a:p>
            <a:pPr>
              <a:buClr>
                <a:schemeClr val="bg1"/>
              </a:buClr>
            </a:pPr>
            <a:r>
              <a:rPr lang="en-US" sz="3200" dirty="0">
                <a:solidFill>
                  <a:schemeClr val="bg1"/>
                </a:solidFill>
              </a:rPr>
              <a:t>Patient co-pays (if insured) for HBV treatment (80%) for a treatment course ($450 - $750 USD/year; depending on generic or DDAs)</a:t>
            </a:r>
          </a:p>
          <a:p>
            <a:pPr>
              <a:buClr>
                <a:schemeClr val="bg1"/>
              </a:buClr>
            </a:pPr>
            <a:r>
              <a:rPr lang="en-US" sz="3200" dirty="0">
                <a:solidFill>
                  <a:schemeClr val="bg1"/>
                </a:solidFill>
              </a:rPr>
              <a:t>HBV vaccination series: $25USD</a:t>
            </a:r>
          </a:p>
        </p:txBody>
      </p:sp>
      <p:sp>
        <p:nvSpPr>
          <p:cNvPr id="2" name="TextBox 1">
            <a:extLst>
              <a:ext uri="{FF2B5EF4-FFF2-40B4-BE49-F238E27FC236}">
                <a16:creationId xmlns:a16="http://schemas.microsoft.com/office/drawing/2014/main" id="{BB857421-E4BD-4A36-8798-B6768D07E821}"/>
              </a:ext>
            </a:extLst>
          </p:cNvPr>
          <p:cNvSpPr txBox="1"/>
          <p:nvPr/>
        </p:nvSpPr>
        <p:spPr>
          <a:xfrm>
            <a:off x="357447" y="6151419"/>
            <a:ext cx="11598333" cy="369332"/>
          </a:xfrm>
          <a:prstGeom prst="rect">
            <a:avLst/>
          </a:prstGeom>
          <a:noFill/>
        </p:spPr>
        <p:txBody>
          <a:bodyPr wrap="square" rtlCol="0">
            <a:spAutoFit/>
          </a:bodyPr>
          <a:lstStyle/>
          <a:p>
            <a:pPr algn="ctr"/>
            <a:r>
              <a:rPr lang="en-US" dirty="0">
                <a:solidFill>
                  <a:schemeClr val="bg1"/>
                </a:solidFill>
              </a:rPr>
              <a:t>Note: Estimated costs for V-VHA includes discounts offered by strategic partners.</a:t>
            </a:r>
          </a:p>
        </p:txBody>
      </p:sp>
    </p:spTree>
    <p:extLst>
      <p:ext uri="{BB962C8B-B14F-4D97-AF65-F5344CB8AC3E}">
        <p14:creationId xmlns:p14="http://schemas.microsoft.com/office/powerpoint/2010/main" val="3243019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b="1" dirty="0"/>
              <a:t>Current challenges</a:t>
            </a:r>
          </a:p>
        </p:txBody>
      </p:sp>
      <p:sp>
        <p:nvSpPr>
          <p:cNvPr id="3" name="Content Placeholder 2"/>
          <p:cNvSpPr>
            <a:spLocks noGrp="1"/>
          </p:cNvSpPr>
          <p:nvPr>
            <p:ph idx="1"/>
          </p:nvPr>
        </p:nvSpPr>
        <p:spPr/>
        <p:txBody>
          <a:bodyPr/>
          <a:lstStyle/>
          <a:p>
            <a:r>
              <a:rPr lang="en-US" dirty="0"/>
              <a:t>Funding for HBV-HCV testing scale-up in Vietnam (Operations Cost)</a:t>
            </a:r>
          </a:p>
          <a:p>
            <a:pPr lvl="1"/>
            <a:r>
              <a:rPr lang="en-US" dirty="0"/>
              <a:t>Program Manager Salary (1FTE): $2,000 USD/mo.</a:t>
            </a:r>
          </a:p>
          <a:p>
            <a:pPr lvl="1"/>
            <a:r>
              <a:rPr lang="en-US" dirty="0"/>
              <a:t>Project Coordinator / Office Manager Salary (1FTE): $1,000 USD/mo.</a:t>
            </a:r>
          </a:p>
          <a:p>
            <a:pPr lvl="1"/>
            <a:r>
              <a:rPr lang="en-US" dirty="0"/>
              <a:t>Social Worker / Outreach Staff (1FTE): $500 USD/mo. x 3 staff members</a:t>
            </a:r>
          </a:p>
          <a:p>
            <a:pPr lvl="1"/>
            <a:r>
              <a:rPr lang="en-US" dirty="0"/>
              <a:t>Indirect cost (rent, utilities, telecommunication, etc.): $800 USD/mo.</a:t>
            </a:r>
          </a:p>
          <a:p>
            <a:r>
              <a:rPr lang="en-US" dirty="0"/>
              <a:t>Impact of COVID-19</a:t>
            </a:r>
          </a:p>
          <a:p>
            <a:pPr lvl="1"/>
            <a:r>
              <a:rPr lang="en-US" dirty="0"/>
              <a:t>Community screenings have been affected</a:t>
            </a:r>
          </a:p>
          <a:p>
            <a:pPr lvl="1"/>
            <a:r>
              <a:rPr lang="en-US" dirty="0"/>
              <a:t>In-person meetings have been affected</a:t>
            </a:r>
          </a:p>
        </p:txBody>
      </p:sp>
    </p:spTree>
    <p:extLst>
      <p:ext uri="{BB962C8B-B14F-4D97-AF65-F5344CB8AC3E}">
        <p14:creationId xmlns:p14="http://schemas.microsoft.com/office/powerpoint/2010/main" val="639811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Next step for HBV-HCV testing scale-up:</a:t>
            </a:r>
            <a:br>
              <a:rPr lang="en-US" sz="3200" b="1" dirty="0"/>
            </a:br>
            <a:r>
              <a:rPr lang="en-US" sz="2100" b="1" dirty="0">
                <a:effectLst/>
                <a:ea typeface="Times New Roman" panose="02020603050405020304" pitchFamily="18" charset="0"/>
              </a:rPr>
              <a:t>Hepatitis Evaluation to Amplify Testing and Treatment (H.E.A.T.) in Vietnam Program</a:t>
            </a:r>
            <a:endParaRPr lang="en-US" sz="2100" b="1" dirty="0"/>
          </a:p>
        </p:txBody>
      </p:sp>
      <p:sp>
        <p:nvSpPr>
          <p:cNvPr id="3" name="Content Placeholder 2"/>
          <p:cNvSpPr>
            <a:spLocks noGrp="1"/>
          </p:cNvSpPr>
          <p:nvPr>
            <p:ph idx="1"/>
          </p:nvPr>
        </p:nvSpPr>
        <p:spPr>
          <a:xfrm>
            <a:off x="1143000" y="2057400"/>
            <a:ext cx="9872871" cy="4368338"/>
          </a:xfrm>
        </p:spPr>
        <p:txBody>
          <a:bodyPr>
            <a:normAutofit fontScale="92500" lnSpcReduction="10000"/>
          </a:bodyPr>
          <a:lstStyle/>
          <a:p>
            <a:pPr marL="0" marR="0" indent="0">
              <a:spcBef>
                <a:spcPts val="0"/>
              </a:spcBef>
              <a:spcAft>
                <a:spcPts val="0"/>
              </a:spcAft>
              <a:buNone/>
            </a:pPr>
            <a:r>
              <a:rPr lang="en-US" sz="1800" b="1"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Project year(s):</a:t>
            </a:r>
            <a:r>
              <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2020 – 2021</a:t>
            </a:r>
          </a:p>
          <a:p>
            <a:pPr marL="0" marR="0" indent="0">
              <a:spcBef>
                <a:spcPts val="0"/>
              </a:spcBef>
              <a:spcAft>
                <a:spcPts val="0"/>
              </a:spcAft>
              <a:buNone/>
            </a:pPr>
            <a:endPar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indent="0">
              <a:spcBef>
                <a:spcPts val="0"/>
              </a:spcBef>
              <a:spcAft>
                <a:spcPts val="0"/>
              </a:spcAft>
              <a:buNone/>
            </a:pPr>
            <a:r>
              <a:rPr lang="en-US" sz="1800" b="1"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Goal: </a:t>
            </a:r>
          </a:p>
          <a:p>
            <a:pPr marL="0" marR="0" indent="0">
              <a:spcBef>
                <a:spcPts val="0"/>
              </a:spcBef>
              <a:spcAft>
                <a:spcPts val="0"/>
              </a:spcAft>
              <a:buNone/>
            </a:pPr>
            <a:r>
              <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Hepatitis Evaluation to Amplify Testing and Treatment (H.E.A.T.) in Vietnam is a project funded by the Coalition of Global Hepatitis Elimination at the Task Force for Global Health. Under the guidance of a coalition of local stakeholders, V-VHA has been coordinating the support of expanded HBV and HCV testing and treatment efforts in Vietnam to focus on the two objectives below.    </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1800" b="1"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Program Objective #1:</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Identify feasible strategies to scale testing and proven models of care.</a:t>
            </a:r>
          </a:p>
          <a:p>
            <a:pPr marL="457200" marR="0">
              <a:spcBef>
                <a:spcPts val="0"/>
              </a:spcBef>
              <a:spcAft>
                <a:spcPts val="0"/>
              </a:spcAft>
            </a:pPr>
            <a:r>
              <a:rPr lang="en-US" sz="1800" b="1"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Progress: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V-VHA has identified partners and began individual (in-person) preliminary discussion in late November / early December 2020. More needs to be done on data collection from partners.</a:t>
            </a:r>
          </a:p>
          <a:p>
            <a:pPr marL="0" marR="0" indent="0">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spcBef>
                <a:spcPts val="0"/>
              </a:spcBef>
              <a:spcAft>
                <a:spcPts val="0"/>
              </a:spcAft>
              <a:buNone/>
            </a:pPr>
            <a:r>
              <a:rPr lang="en-US" sz="1800" b="1"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Program Objective #2: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Developing policy recommendations to inform further program development.</a:t>
            </a:r>
          </a:p>
          <a:p>
            <a:pPr marL="457200" marR="0">
              <a:spcBef>
                <a:spcPts val="0"/>
              </a:spcBef>
              <a:spcAft>
                <a:spcPts val="0"/>
              </a:spcAft>
            </a:pPr>
            <a:r>
              <a:rPr lang="en-US" sz="1800" b="1"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Progress: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V-VHA will begin this discussion with partners in Spring 2021 after the completion of the data collection.</a:t>
            </a:r>
          </a:p>
          <a:p>
            <a:pPr marL="0" marR="0" indent="0">
              <a:spcBef>
                <a:spcPts val="0"/>
              </a:spcBef>
              <a:spcAft>
                <a:spcPts val="0"/>
              </a:spcAft>
              <a:buNone/>
            </a:pPr>
            <a:endParaRPr lang="en-US" sz="1800" b="1"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endParaRPr>
          </a:p>
          <a:p>
            <a:pPr marL="0" marR="0" indent="0">
              <a:spcBef>
                <a:spcPts val="0"/>
              </a:spcBef>
              <a:spcAft>
                <a:spcPts val="0"/>
              </a:spcAft>
              <a:buNone/>
            </a:pPr>
            <a:r>
              <a:rPr lang="en-US" sz="1800" b="1"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Expected Outcome: </a:t>
            </a:r>
          </a:p>
          <a:p>
            <a:pPr marL="0" marR="0" indent="0">
              <a:spcBef>
                <a:spcPts val="0"/>
              </a:spcBef>
              <a:spcAft>
                <a:spcPts val="0"/>
              </a:spcAft>
              <a:buNone/>
            </a:pPr>
            <a:r>
              <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Public private partnership to implement public health policies that address the burden of viral hepatitis in Vietnam and work towards an viral hepatitis elimination by 2030.</a:t>
            </a:r>
            <a:endParaRPr lang="en-US" sz="1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2937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1040" y="609600"/>
            <a:ext cx="9875520" cy="1356360"/>
          </a:xfrm>
        </p:spPr>
        <p:txBody>
          <a:bodyPr>
            <a:normAutofit/>
          </a:bodyPr>
          <a:lstStyle/>
          <a:p>
            <a:r>
              <a:rPr lang="en-US" sz="4100" b="1" dirty="0"/>
              <a:t>Vision: </a:t>
            </a:r>
            <a:br>
              <a:rPr lang="en-US" sz="4100" b="1" dirty="0"/>
            </a:br>
            <a:r>
              <a:rPr lang="en-US" sz="4100" dirty="0"/>
              <a:t>Viral Hepatitis Elimination in Vietnam by 2030</a:t>
            </a:r>
          </a:p>
        </p:txBody>
      </p:sp>
      <p:pic>
        <p:nvPicPr>
          <p:cNvPr id="41" name="Picture 40" descr="Map&#10;&#10;Description automatically generated">
            <a:extLst>
              <a:ext uri="{FF2B5EF4-FFF2-40B4-BE49-F238E27FC236}">
                <a16:creationId xmlns:a16="http://schemas.microsoft.com/office/drawing/2014/main" id="{D99273BC-2ED0-4B17-B2C8-1C18500AA924}"/>
              </a:ext>
            </a:extLst>
          </p:cNvPr>
          <p:cNvPicPr/>
          <p:nvPr/>
        </p:nvPicPr>
        <p:blipFill rotWithShape="1">
          <a:blip r:embed="rId2"/>
          <a:srcRect r="42005"/>
          <a:stretch/>
        </p:blipFill>
        <p:spPr>
          <a:xfrm>
            <a:off x="701040" y="2291908"/>
            <a:ext cx="3992879" cy="3484052"/>
          </a:xfrm>
          <a:prstGeom prst="rect">
            <a:avLst/>
          </a:prstGeom>
        </p:spPr>
      </p:pic>
      <p:sp>
        <p:nvSpPr>
          <p:cNvPr id="46" name="Content Placeholder 2"/>
          <p:cNvSpPr>
            <a:spLocks noGrp="1"/>
          </p:cNvSpPr>
          <p:nvPr>
            <p:ph idx="1"/>
          </p:nvPr>
        </p:nvSpPr>
        <p:spPr>
          <a:xfrm>
            <a:off x="4986129" y="2480696"/>
            <a:ext cx="6321951" cy="3484052"/>
          </a:xfrm>
        </p:spPr>
        <p:txBody>
          <a:bodyPr>
            <a:normAutofit/>
          </a:bodyPr>
          <a:lstStyle/>
          <a:p>
            <a:pPr marL="45720" indent="0">
              <a:buNone/>
            </a:pPr>
            <a:r>
              <a:rPr lang="en-US" sz="3200" b="1" dirty="0">
                <a:latin typeface="Calibri" panose="020F0502020204030204" pitchFamily="34" charset="0"/>
                <a:cs typeface="Calibri" panose="020F0502020204030204" pitchFamily="34" charset="0"/>
              </a:rPr>
              <a:t>Mission:</a:t>
            </a:r>
          </a:p>
          <a:p>
            <a:pPr marL="45720" indent="0">
              <a:buNone/>
            </a:pPr>
            <a:r>
              <a:rPr lang="en-US" sz="3200" dirty="0">
                <a:effectLst/>
                <a:latin typeface="Calibri" panose="020F0502020204030204" pitchFamily="34" charset="0"/>
                <a:ea typeface="Calibri" panose="020F0502020204030204" pitchFamily="34" charset="0"/>
                <a:cs typeface="Calibri" panose="020F0502020204030204" pitchFamily="34" charset="0"/>
              </a:rPr>
              <a:t>Stimulate and facilitate the design, funding, and implementation of high-impact public health initiatives in Vietnam to deal decisively with the huge and pressing problems of hepatitis B and C.</a:t>
            </a:r>
          </a:p>
          <a:p>
            <a:pPr marL="45720" indent="0">
              <a:buNone/>
            </a:pPr>
            <a:endParaRPr lang="en-US" dirty="0"/>
          </a:p>
        </p:txBody>
      </p:sp>
    </p:spTree>
    <p:extLst>
      <p:ext uri="{BB962C8B-B14F-4D97-AF65-F5344CB8AC3E}">
        <p14:creationId xmlns:p14="http://schemas.microsoft.com/office/powerpoint/2010/main" val="978914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F32B0-FAC0-4FF0-8F28-FF1D084C0A11}"/>
              </a:ext>
            </a:extLst>
          </p:cNvPr>
          <p:cNvSpPr>
            <a:spLocks noGrp="1"/>
          </p:cNvSpPr>
          <p:nvPr>
            <p:ph type="title"/>
          </p:nvPr>
        </p:nvSpPr>
        <p:spPr>
          <a:xfrm>
            <a:off x="4532643" y="1202692"/>
            <a:ext cx="7179990" cy="626109"/>
          </a:xfrm>
        </p:spPr>
        <p:txBody>
          <a:bodyPr>
            <a:normAutofit fontScale="90000"/>
          </a:bodyPr>
          <a:lstStyle/>
          <a:p>
            <a:pPr algn="ctr"/>
            <a:br>
              <a:rPr lang="en-US" sz="1800" dirty="0">
                <a:solidFill>
                  <a:srgbClr val="818181"/>
                </a:solidFill>
                <a:effectLst/>
                <a:latin typeface="Garamond" panose="02020404030301010803" pitchFamily="18" charset="0"/>
                <a:ea typeface="Calibri" panose="020F0502020204030204" pitchFamily="34" charset="0"/>
              </a:rPr>
            </a:br>
            <a:br>
              <a:rPr lang="en-US" sz="1800" dirty="0">
                <a:solidFill>
                  <a:srgbClr val="818181"/>
                </a:solidFill>
                <a:effectLst/>
                <a:latin typeface="Garamond" panose="02020404030301010803" pitchFamily="18" charset="0"/>
                <a:ea typeface="Calibri" panose="020F0502020204030204" pitchFamily="34" charset="0"/>
              </a:rPr>
            </a:br>
            <a:br>
              <a:rPr lang="en-US" sz="1800" dirty="0">
                <a:solidFill>
                  <a:srgbClr val="818181"/>
                </a:solidFill>
                <a:effectLst/>
                <a:latin typeface="Garamond" panose="02020404030301010803" pitchFamily="18" charset="0"/>
                <a:ea typeface="Calibri" panose="020F0502020204030204" pitchFamily="34" charset="0"/>
              </a:rPr>
            </a:br>
            <a:r>
              <a:rPr lang="en-US" sz="1800" dirty="0">
                <a:solidFill>
                  <a:srgbClr val="818181"/>
                </a:solidFill>
                <a:effectLst/>
                <a:latin typeface="Garamond" panose="02020404030301010803" pitchFamily="18" charset="0"/>
                <a:ea typeface="Calibri" panose="020F0502020204030204" pitchFamily="34" charset="0"/>
              </a:rPr>
              <a:t>6A Ngo Thoi </a:t>
            </a:r>
            <a:r>
              <a:rPr lang="en-US" sz="1800" dirty="0" err="1">
                <a:solidFill>
                  <a:srgbClr val="818181"/>
                </a:solidFill>
                <a:effectLst/>
                <a:latin typeface="Garamond" panose="02020404030301010803" pitchFamily="18" charset="0"/>
                <a:ea typeface="Calibri" panose="020F0502020204030204" pitchFamily="34" charset="0"/>
              </a:rPr>
              <a:t>Nhiem</a:t>
            </a:r>
            <a:r>
              <a:rPr lang="en-US" sz="1800" dirty="0">
                <a:solidFill>
                  <a:srgbClr val="818181"/>
                </a:solidFill>
                <a:effectLst/>
                <a:latin typeface="Garamond" panose="02020404030301010803" pitchFamily="18" charset="0"/>
                <a:ea typeface="Calibri" panose="020F0502020204030204" pitchFamily="34" charset="0"/>
              </a:rPr>
              <a:t>, Ward 7, District 3, Ho Chi Minh City (Vietnam Office)</a:t>
            </a:r>
            <a:br>
              <a:rPr lang="en-US" sz="1800" dirty="0">
                <a:effectLst/>
                <a:latin typeface="Calibri" panose="020F0502020204030204" pitchFamily="34" charset="0"/>
                <a:ea typeface="Calibri" panose="020F0502020204030204" pitchFamily="34" charset="0"/>
              </a:rPr>
            </a:br>
            <a:endParaRPr lang="en-US" dirty="0"/>
          </a:p>
        </p:txBody>
      </p:sp>
      <p:pic>
        <p:nvPicPr>
          <p:cNvPr id="3" name="Picture 2" descr="A picture containing indoor, book, sitting&#10;&#10;Description generated with high confidence">
            <a:extLst>
              <a:ext uri="{FF2B5EF4-FFF2-40B4-BE49-F238E27FC236}">
                <a16:creationId xmlns:a16="http://schemas.microsoft.com/office/drawing/2014/main" id="{D66F6957-E855-4974-97BE-F8008F77275D}"/>
              </a:ext>
            </a:extLst>
          </p:cNvPr>
          <p:cNvPicPr/>
          <p:nvPr/>
        </p:nvPicPr>
        <p:blipFill>
          <a:blip r:embed="rId2" cstate="print">
            <a:extLst>
              <a:ext uri="{28A0092B-C50C-407E-A947-70E740481C1C}">
                <a14:useLocalDpi xmlns:a14="http://schemas.microsoft.com/office/drawing/2010/main" val="0"/>
              </a:ext>
            </a:extLst>
          </a:blip>
          <a:stretch>
            <a:fillRect/>
          </a:stretch>
        </p:blipFill>
        <p:spPr>
          <a:xfrm rot="16200000">
            <a:off x="-977548" y="1426962"/>
            <a:ext cx="6392616" cy="3979372"/>
          </a:xfrm>
          <a:prstGeom prst="rect">
            <a:avLst/>
          </a:prstGeom>
        </p:spPr>
      </p:pic>
      <p:pic>
        <p:nvPicPr>
          <p:cNvPr id="11" name="Picture 10" descr="A group of people sitting at a desk in a room&#10;&#10;Description generated with very high confidence">
            <a:extLst>
              <a:ext uri="{FF2B5EF4-FFF2-40B4-BE49-F238E27FC236}">
                <a16:creationId xmlns:a16="http://schemas.microsoft.com/office/drawing/2014/main" id="{DC83FB6B-3663-4283-92FB-DE6854F72A7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463935" y="1828801"/>
            <a:ext cx="7248698" cy="4563686"/>
          </a:xfrm>
          <a:prstGeom prst="rect">
            <a:avLst/>
          </a:prstGeom>
        </p:spPr>
      </p:pic>
      <p:pic>
        <p:nvPicPr>
          <p:cNvPr id="13" name="image1.jpeg">
            <a:extLst>
              <a:ext uri="{FF2B5EF4-FFF2-40B4-BE49-F238E27FC236}">
                <a16:creationId xmlns:a16="http://schemas.microsoft.com/office/drawing/2014/main" id="{0F157D08-1E70-4AA4-8FFC-45A2DA14BEA4}"/>
              </a:ext>
            </a:extLst>
          </p:cNvPr>
          <p:cNvPicPr/>
          <p:nvPr/>
        </p:nvPicPr>
        <p:blipFill>
          <a:blip r:embed="rId4" cstate="print"/>
          <a:stretch>
            <a:fillRect/>
          </a:stretch>
        </p:blipFill>
        <p:spPr>
          <a:xfrm>
            <a:off x="6588086" y="314458"/>
            <a:ext cx="2909451" cy="975412"/>
          </a:xfrm>
          <a:prstGeom prst="rect">
            <a:avLst/>
          </a:prstGeom>
        </p:spPr>
      </p:pic>
    </p:spTree>
    <p:extLst>
      <p:ext uri="{BB962C8B-B14F-4D97-AF65-F5344CB8AC3E}">
        <p14:creationId xmlns:p14="http://schemas.microsoft.com/office/powerpoint/2010/main" val="4152291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91CE3BC-2F2C-40D4-8AB5-E7EF2FF4DEEA}"/>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5900"/>
                    </a14:imgEffect>
                    <a14:imgEffect>
                      <a14:saturation sat="66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rcRect l="464" t="970" r="571" b="19476"/>
          <a:stretch/>
        </p:blipFill>
        <p:spPr>
          <a:xfrm>
            <a:off x="141316" y="166255"/>
            <a:ext cx="11818993" cy="6479794"/>
          </a:xfrm>
          <a:prstGeom prst="rect">
            <a:avLst/>
          </a:prstGeom>
        </p:spPr>
      </p:pic>
      <p:sp>
        <p:nvSpPr>
          <p:cNvPr id="12" name="TextBox 11">
            <a:extLst>
              <a:ext uri="{FF2B5EF4-FFF2-40B4-BE49-F238E27FC236}">
                <a16:creationId xmlns:a16="http://schemas.microsoft.com/office/drawing/2014/main" id="{94A9406D-4786-4719-931E-FE50E91A7597}"/>
              </a:ext>
            </a:extLst>
          </p:cNvPr>
          <p:cNvSpPr txBox="1"/>
          <p:nvPr/>
        </p:nvSpPr>
        <p:spPr>
          <a:xfrm>
            <a:off x="231691" y="6621109"/>
            <a:ext cx="11622457" cy="230832"/>
          </a:xfrm>
          <a:prstGeom prst="rect">
            <a:avLst/>
          </a:prstGeom>
          <a:noFill/>
        </p:spPr>
        <p:txBody>
          <a:bodyPr wrap="square" rtlCol="0">
            <a:spAutoFit/>
          </a:bodyPr>
          <a:lstStyle/>
          <a:p>
            <a:r>
              <a:rPr lang="en-US" sz="900">
                <a:hlinkClick r:id="rId4" tooltip="https://commons.wikimedia.org/wiki/File:World_map_blank_shorelines_semiwikimapia.svg"/>
              </a:rPr>
              <a:t>This Photo</a:t>
            </a:r>
            <a:r>
              <a:rPr lang="en-US" sz="900"/>
              <a:t> by Unknown Author is licensed under </a:t>
            </a:r>
            <a:r>
              <a:rPr lang="en-US" sz="900">
                <a:hlinkClick r:id="rId5" tooltip="https://creativecommons.org/licenses/by-sa/3.0/"/>
              </a:rPr>
              <a:t>CC BY-SA</a:t>
            </a:r>
            <a:endParaRPr lang="en-US" sz="900"/>
          </a:p>
        </p:txBody>
      </p:sp>
      <p:sp>
        <p:nvSpPr>
          <p:cNvPr id="2" name="Title 1">
            <a:extLst>
              <a:ext uri="{FF2B5EF4-FFF2-40B4-BE49-F238E27FC236}">
                <a16:creationId xmlns:a16="http://schemas.microsoft.com/office/drawing/2014/main" id="{6A7CBD36-3C4F-46D8-A685-9C7883CC61DC}"/>
              </a:ext>
            </a:extLst>
          </p:cNvPr>
          <p:cNvSpPr>
            <a:spLocks noGrp="1"/>
          </p:cNvSpPr>
          <p:nvPr>
            <p:ph type="title"/>
          </p:nvPr>
        </p:nvSpPr>
        <p:spPr>
          <a:xfrm>
            <a:off x="507075" y="334514"/>
            <a:ext cx="9875520" cy="1356360"/>
          </a:xfrm>
        </p:spPr>
        <p:txBody>
          <a:bodyPr>
            <a:normAutofit/>
          </a:bodyPr>
          <a:lstStyle/>
          <a:p>
            <a:r>
              <a:rPr lang="en-US" sz="4800" b="1" dirty="0"/>
              <a:t>Strategic partners</a:t>
            </a:r>
          </a:p>
        </p:txBody>
      </p:sp>
      <p:sp>
        <p:nvSpPr>
          <p:cNvPr id="4" name="Text Placeholder 3">
            <a:extLst>
              <a:ext uri="{FF2B5EF4-FFF2-40B4-BE49-F238E27FC236}">
                <a16:creationId xmlns:a16="http://schemas.microsoft.com/office/drawing/2014/main" id="{3C312B6F-9F8E-416A-9C9F-367647E02A24}"/>
              </a:ext>
            </a:extLst>
          </p:cNvPr>
          <p:cNvSpPr>
            <a:spLocks noGrp="1"/>
          </p:cNvSpPr>
          <p:nvPr>
            <p:ph type="body" idx="1"/>
          </p:nvPr>
        </p:nvSpPr>
        <p:spPr>
          <a:xfrm>
            <a:off x="507075" y="2001511"/>
            <a:ext cx="5464223" cy="777240"/>
          </a:xfrm>
        </p:spPr>
        <p:txBody>
          <a:bodyPr/>
          <a:lstStyle/>
          <a:p>
            <a:r>
              <a:rPr lang="en-US" dirty="0"/>
              <a:t>Local</a:t>
            </a:r>
          </a:p>
        </p:txBody>
      </p:sp>
      <p:sp>
        <p:nvSpPr>
          <p:cNvPr id="5" name="Content Placeholder 4">
            <a:extLst>
              <a:ext uri="{FF2B5EF4-FFF2-40B4-BE49-F238E27FC236}">
                <a16:creationId xmlns:a16="http://schemas.microsoft.com/office/drawing/2014/main" id="{D8496E7A-863E-46F4-9125-8EBFF4AD98D6}"/>
              </a:ext>
            </a:extLst>
          </p:cNvPr>
          <p:cNvSpPr>
            <a:spLocks noGrp="1"/>
          </p:cNvSpPr>
          <p:nvPr>
            <p:ph sz="half" idx="2"/>
          </p:nvPr>
        </p:nvSpPr>
        <p:spPr>
          <a:xfrm>
            <a:off x="507076" y="2719322"/>
            <a:ext cx="5713628" cy="1592822"/>
          </a:xfrm>
        </p:spPr>
        <p:txBody>
          <a:bodyPr>
            <a:normAutofit lnSpcReduction="10000"/>
          </a:bodyPr>
          <a:lstStyle/>
          <a:p>
            <a:r>
              <a:rPr lang="en-US" sz="1800" dirty="0">
                <a:solidFill>
                  <a:schemeClr val="tx1"/>
                </a:solidFill>
                <a:effectLst/>
                <a:latin typeface="Calibri" panose="020F0502020204030204" pitchFamily="34" charset="0"/>
                <a:ea typeface="Calibri" panose="020F0502020204030204" pitchFamily="34" charset="0"/>
              </a:rPr>
              <a:t>HCMC Health Department (public / government)</a:t>
            </a:r>
          </a:p>
          <a:p>
            <a:r>
              <a:rPr lang="en-US" sz="1800" dirty="0">
                <a:solidFill>
                  <a:schemeClr val="tx1"/>
                </a:solidFill>
                <a:effectLst/>
                <a:latin typeface="Calibri" panose="020F0502020204030204" pitchFamily="34" charset="0"/>
                <a:ea typeface="Calibri" panose="020F0502020204030204" pitchFamily="34" charset="0"/>
              </a:rPr>
              <a:t>Pham Ngoc Thach University School of Medicine (public)</a:t>
            </a:r>
          </a:p>
          <a:p>
            <a:r>
              <a:rPr lang="en-US" sz="1800" dirty="0">
                <a:solidFill>
                  <a:schemeClr val="tx1"/>
                </a:solidFill>
                <a:effectLst/>
                <a:latin typeface="Calibri" panose="020F0502020204030204" pitchFamily="34" charset="0"/>
                <a:ea typeface="Calibri" panose="020F0502020204030204" pitchFamily="34" charset="0"/>
              </a:rPr>
              <a:t>HCMC Open University (public) </a:t>
            </a:r>
          </a:p>
          <a:p>
            <a:r>
              <a:rPr lang="en-US" sz="1800" dirty="0">
                <a:solidFill>
                  <a:schemeClr val="tx1"/>
                </a:solidFill>
                <a:effectLst/>
                <a:latin typeface="Calibri" panose="020F0502020204030204" pitchFamily="34" charset="0"/>
                <a:ea typeface="Calibri" panose="020F0502020204030204" pitchFamily="34" charset="0"/>
              </a:rPr>
              <a:t>Medic Medical Center (private)</a:t>
            </a:r>
            <a:endParaRPr lang="en-US" sz="1800" dirty="0">
              <a:solidFill>
                <a:schemeClr val="tx1"/>
              </a:solidFill>
            </a:endParaRPr>
          </a:p>
        </p:txBody>
      </p:sp>
      <p:sp>
        <p:nvSpPr>
          <p:cNvPr id="6" name="Text Placeholder 5">
            <a:extLst>
              <a:ext uri="{FF2B5EF4-FFF2-40B4-BE49-F238E27FC236}">
                <a16:creationId xmlns:a16="http://schemas.microsoft.com/office/drawing/2014/main" id="{5322CE8A-1A0B-4182-9DD4-6AABF6B665D9}"/>
              </a:ext>
            </a:extLst>
          </p:cNvPr>
          <p:cNvSpPr>
            <a:spLocks noGrp="1"/>
          </p:cNvSpPr>
          <p:nvPr>
            <p:ph type="body" sz="quarter" idx="3"/>
          </p:nvPr>
        </p:nvSpPr>
        <p:spPr>
          <a:xfrm>
            <a:off x="6461758" y="235454"/>
            <a:ext cx="4754880" cy="777240"/>
          </a:xfrm>
        </p:spPr>
        <p:txBody>
          <a:bodyPr/>
          <a:lstStyle/>
          <a:p>
            <a:r>
              <a:rPr lang="en-US" dirty="0"/>
              <a:t>International</a:t>
            </a:r>
          </a:p>
        </p:txBody>
      </p:sp>
      <p:sp>
        <p:nvSpPr>
          <p:cNvPr id="7" name="Content Placeholder 6">
            <a:extLst>
              <a:ext uri="{FF2B5EF4-FFF2-40B4-BE49-F238E27FC236}">
                <a16:creationId xmlns:a16="http://schemas.microsoft.com/office/drawing/2014/main" id="{52CCB2A3-C5E5-4073-B0A8-FEBD69372501}"/>
              </a:ext>
            </a:extLst>
          </p:cNvPr>
          <p:cNvSpPr>
            <a:spLocks noGrp="1"/>
          </p:cNvSpPr>
          <p:nvPr>
            <p:ph sz="quarter" idx="4"/>
          </p:nvPr>
        </p:nvSpPr>
        <p:spPr>
          <a:xfrm>
            <a:off x="6461758" y="1023704"/>
            <a:ext cx="5324161" cy="4472269"/>
          </a:xfrm>
        </p:spPr>
        <p:txBody>
          <a:bodyPr>
            <a:noAutofit/>
          </a:bodyPr>
          <a:lstStyle/>
          <a:p>
            <a:r>
              <a:rPr lang="en-US" sz="1800" dirty="0">
                <a:solidFill>
                  <a:schemeClr val="tx1"/>
                </a:solidFill>
                <a:latin typeface="Calibri" panose="020F0502020204030204" pitchFamily="34" charset="0"/>
                <a:cs typeface="Calibri" panose="020F0502020204030204" pitchFamily="34" charset="0"/>
              </a:rPr>
              <a:t>World Health Organization (WHO) Vietnam Office</a:t>
            </a:r>
          </a:p>
          <a:p>
            <a:r>
              <a:rPr lang="en-US" sz="1800" dirty="0">
                <a:solidFill>
                  <a:schemeClr val="tx1"/>
                </a:solidFill>
                <a:latin typeface="Calibri" panose="020F0502020204030204" pitchFamily="34" charset="0"/>
                <a:cs typeface="Calibri" panose="020F0502020204030204" pitchFamily="34" charset="0"/>
              </a:rPr>
              <a:t>U.S. Centers for Disease Control and Prevention (CDC) Vietnam Office</a:t>
            </a:r>
          </a:p>
          <a:p>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Coalition </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for</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Global Hepatitis Elimination (Task Force for Global Health)</a:t>
            </a:r>
          </a:p>
          <a:p>
            <a:r>
              <a:rPr lang="en-US" sz="1800" dirty="0">
                <a:solidFill>
                  <a:schemeClr val="tx1"/>
                </a:solidFill>
                <a:latin typeface="Calibri" panose="020F0502020204030204" pitchFamily="34" charset="0"/>
                <a:cs typeface="Calibri" panose="020F0502020204030204" pitchFamily="34" charset="0"/>
              </a:rPr>
              <a:t>World Hepatitis Alliance (WHA)</a:t>
            </a:r>
          </a:p>
          <a:p>
            <a:r>
              <a:rPr lang="en-US" sz="1800" dirty="0">
                <a:solidFill>
                  <a:schemeClr val="tx1"/>
                </a:solidFill>
                <a:latin typeface="Calibri" panose="020F0502020204030204" pitchFamily="34" charset="0"/>
                <a:cs typeface="Calibri" panose="020F0502020204030204" pitchFamily="34" charset="0"/>
              </a:rPr>
              <a:t>Coalition to Eradicate Viral Hepatitis in Asia Pacific (CEVHAP)</a:t>
            </a:r>
          </a:p>
          <a:p>
            <a:r>
              <a:rPr lang="en-US" sz="1800" dirty="0">
                <a:solidFill>
                  <a:schemeClr val="tx1"/>
                </a:solidFill>
                <a:latin typeface="Calibri" panose="020F0502020204030204" pitchFamily="34" charset="0"/>
                <a:cs typeface="Calibri" panose="020F0502020204030204" pitchFamily="34" charset="0"/>
              </a:rPr>
              <a:t>Hepatitis B Foundation</a:t>
            </a:r>
          </a:p>
          <a:p>
            <a:r>
              <a:rPr lang="en-US" sz="1800" dirty="0">
                <a:solidFill>
                  <a:schemeClr val="tx1"/>
                </a:solidFill>
                <a:latin typeface="Calibri" panose="020F0502020204030204" pitchFamily="34" charset="0"/>
                <a:cs typeface="Calibri" panose="020F0502020204030204" pitchFamily="34" charset="0"/>
              </a:rPr>
              <a:t>Gilead Sciences</a:t>
            </a:r>
          </a:p>
          <a:p>
            <a:r>
              <a:rPr lang="en-US" sz="1800" dirty="0">
                <a:solidFill>
                  <a:schemeClr val="tx1"/>
                </a:solidFill>
                <a:latin typeface="Calibri" panose="020F0502020204030204" pitchFamily="34" charset="0"/>
                <a:cs typeface="Calibri" panose="020F0502020204030204" pitchFamily="34" charset="0"/>
              </a:rPr>
              <a:t>Roche Diagnostics</a:t>
            </a:r>
          </a:p>
          <a:p>
            <a:r>
              <a:rPr lang="en-US" sz="1800" dirty="0">
                <a:solidFill>
                  <a:schemeClr val="tx1"/>
                </a:solidFill>
                <a:latin typeface="Calibri" panose="020F0502020204030204" pitchFamily="34" charset="0"/>
                <a:cs typeface="Calibri" panose="020F0502020204030204" pitchFamily="34" charset="0"/>
              </a:rPr>
              <a:t>AbbVie</a:t>
            </a:r>
          </a:p>
          <a:p>
            <a:r>
              <a:rPr lang="en-US" sz="1800" dirty="0">
                <a:solidFill>
                  <a:schemeClr val="tx1"/>
                </a:solidFill>
                <a:latin typeface="Calibri" panose="020F0502020204030204" pitchFamily="34" charset="0"/>
                <a:cs typeface="Calibri" panose="020F0502020204030204" pitchFamily="34" charset="0"/>
              </a:rPr>
              <a:t>Abbot</a:t>
            </a:r>
          </a:p>
          <a:p>
            <a:r>
              <a:rPr lang="en-US" sz="1800" dirty="0" err="1">
                <a:solidFill>
                  <a:schemeClr val="tx1"/>
                </a:solidFill>
                <a:latin typeface="Calibri" panose="020F0502020204030204" pitchFamily="34" charset="0"/>
                <a:cs typeface="Calibri" panose="020F0502020204030204" pitchFamily="34" charset="0"/>
              </a:rPr>
              <a:t>Reliv</a:t>
            </a:r>
            <a:endParaRPr lang="en-US" sz="1800" dirty="0">
              <a:solidFill>
                <a:schemeClr val="tx1"/>
              </a:solidFill>
              <a:latin typeface="Calibri" panose="020F0502020204030204" pitchFamily="34" charset="0"/>
              <a:cs typeface="Calibri" panose="020F0502020204030204" pitchFamily="34" charset="0"/>
            </a:endParaRPr>
          </a:p>
        </p:txBody>
      </p:sp>
      <p:sp>
        <p:nvSpPr>
          <p:cNvPr id="8" name="Text Placeholder 5">
            <a:extLst>
              <a:ext uri="{FF2B5EF4-FFF2-40B4-BE49-F238E27FC236}">
                <a16:creationId xmlns:a16="http://schemas.microsoft.com/office/drawing/2014/main" id="{8FCDEA41-59B7-430A-AD9E-E433B1B23F12}"/>
              </a:ext>
            </a:extLst>
          </p:cNvPr>
          <p:cNvSpPr txBox="1">
            <a:spLocks/>
          </p:cNvSpPr>
          <p:nvPr/>
        </p:nvSpPr>
        <p:spPr>
          <a:xfrm>
            <a:off x="507075" y="4274925"/>
            <a:ext cx="5266105" cy="51308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Clr>
                <a:schemeClr val="accent1"/>
              </a:buClr>
              <a:buSzPct val="80000"/>
              <a:buFont typeface="Corbel" pitchFamily="34" charset="0"/>
              <a:buNone/>
              <a:defRPr sz="2400" b="1" kern="1200">
                <a:solidFill>
                  <a:schemeClr val="accent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2000" b="1" kern="1200">
                <a:solidFill>
                  <a:schemeClr val="accent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800" b="1" kern="1200">
                <a:solidFill>
                  <a:schemeClr val="accent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600" b="1" kern="1200">
                <a:solidFill>
                  <a:schemeClr val="accent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600" b="1" kern="1200">
                <a:solidFill>
                  <a:schemeClr val="accent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600" b="1"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600" b="1"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600" b="1"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600" b="1" kern="1200">
                <a:solidFill>
                  <a:schemeClr val="accent1"/>
                </a:solidFill>
                <a:latin typeface="+mn-lt"/>
                <a:ea typeface="+mn-ea"/>
                <a:cs typeface="+mn-cs"/>
              </a:defRPr>
            </a:lvl9pPr>
          </a:lstStyle>
          <a:p>
            <a:r>
              <a:rPr lang="en-US" dirty="0"/>
              <a:t>National</a:t>
            </a:r>
          </a:p>
        </p:txBody>
      </p:sp>
      <p:sp>
        <p:nvSpPr>
          <p:cNvPr id="9" name="Content Placeholder 4">
            <a:extLst>
              <a:ext uri="{FF2B5EF4-FFF2-40B4-BE49-F238E27FC236}">
                <a16:creationId xmlns:a16="http://schemas.microsoft.com/office/drawing/2014/main" id="{7EF19BA3-E5A6-44D3-B9FF-259D093AD185}"/>
              </a:ext>
            </a:extLst>
          </p:cNvPr>
          <p:cNvSpPr txBox="1">
            <a:spLocks/>
          </p:cNvSpPr>
          <p:nvPr/>
        </p:nvSpPr>
        <p:spPr>
          <a:xfrm>
            <a:off x="507075" y="4637265"/>
            <a:ext cx="5588925" cy="858708"/>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en-US" sz="1800" dirty="0">
                <a:solidFill>
                  <a:schemeClr val="tx1"/>
                </a:solidFill>
                <a:latin typeface="Calibri" panose="020F0502020204030204" pitchFamily="34" charset="0"/>
                <a:ea typeface="Calibri" panose="020F0502020204030204" pitchFamily="34" charset="0"/>
              </a:rPr>
              <a:t>Vietnam Ministry of Health (public / government)</a:t>
            </a:r>
          </a:p>
          <a:p>
            <a:r>
              <a:rPr lang="en-US" sz="1800" dirty="0">
                <a:solidFill>
                  <a:schemeClr val="tx1"/>
                </a:solidFill>
                <a:latin typeface="Calibri" panose="020F0502020204030204" pitchFamily="34" charset="0"/>
                <a:ea typeface="Calibri" panose="020F0502020204030204" pitchFamily="34" charset="0"/>
              </a:rPr>
              <a:t>Vietnam Red Cross Society (NGO)</a:t>
            </a:r>
          </a:p>
          <a:p>
            <a:endParaRPr lang="en-US" dirty="0"/>
          </a:p>
        </p:txBody>
      </p:sp>
    </p:spTree>
    <p:extLst>
      <p:ext uri="{BB962C8B-B14F-4D97-AF65-F5344CB8AC3E}">
        <p14:creationId xmlns:p14="http://schemas.microsoft.com/office/powerpoint/2010/main" val="2345927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posing for the camera&#10;&#10;Description generated with very high confidence">
            <a:extLst>
              <a:ext uri="{FF2B5EF4-FFF2-40B4-BE49-F238E27FC236}">
                <a16:creationId xmlns:a16="http://schemas.microsoft.com/office/drawing/2014/main" id="{943D34A0-10D3-493A-8279-32BDD0D8273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32175" y="242734"/>
            <a:ext cx="3931920" cy="2948940"/>
          </a:xfrm>
          <a:prstGeom prst="rect">
            <a:avLst/>
          </a:prstGeom>
        </p:spPr>
      </p:pic>
      <p:pic>
        <p:nvPicPr>
          <p:cNvPr id="3" name="Picture 2" descr="A group of people standing in a room&#10;&#10;Description generated with very high confidence">
            <a:extLst>
              <a:ext uri="{FF2B5EF4-FFF2-40B4-BE49-F238E27FC236}">
                <a16:creationId xmlns:a16="http://schemas.microsoft.com/office/drawing/2014/main" id="{8C3A06D6-AD4E-486E-A98D-D4CF6C9191E7}"/>
              </a:ext>
            </a:extLst>
          </p:cNvPr>
          <p:cNvPicPr/>
          <p:nvPr/>
        </p:nvPicPr>
        <p:blipFill rotWithShape="1">
          <a:blip r:embed="rId3">
            <a:extLst>
              <a:ext uri="{28A0092B-C50C-407E-A947-70E740481C1C}">
                <a14:useLocalDpi xmlns:a14="http://schemas.microsoft.com/office/drawing/2010/main" val="0"/>
              </a:ext>
            </a:extLst>
          </a:blip>
          <a:srcRect l="2562" t="17456" r="8308" b="23544"/>
          <a:stretch/>
        </p:blipFill>
        <p:spPr bwMode="auto">
          <a:xfrm>
            <a:off x="208536" y="3191674"/>
            <a:ext cx="3980497" cy="3482580"/>
          </a:xfrm>
          <a:prstGeom prst="rect">
            <a:avLst/>
          </a:prstGeom>
          <a:ln>
            <a:noFill/>
          </a:ln>
          <a:extLst>
            <a:ext uri="{53640926-AAD7-44D8-BBD7-CCE9431645EC}">
              <a14:shadowObscured xmlns:a14="http://schemas.microsoft.com/office/drawing/2010/main"/>
            </a:ext>
          </a:extLst>
        </p:spPr>
      </p:pic>
      <p:pic>
        <p:nvPicPr>
          <p:cNvPr id="4" name="Picture 3" descr="A group of people sitting at a table in a room&#10;&#10;Description generated with very high confidence">
            <a:extLst>
              <a:ext uri="{FF2B5EF4-FFF2-40B4-BE49-F238E27FC236}">
                <a16:creationId xmlns:a16="http://schemas.microsoft.com/office/drawing/2014/main" id="{0EBB7F76-D0E4-480F-91BE-854B51B118C5}"/>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164096" y="236812"/>
            <a:ext cx="2954890" cy="2246168"/>
          </a:xfrm>
          <a:prstGeom prst="rect">
            <a:avLst/>
          </a:prstGeom>
        </p:spPr>
      </p:pic>
      <p:pic>
        <p:nvPicPr>
          <p:cNvPr id="5" name="Picture 4" descr="A group of people sitting at a table&#10;&#10;Description generated with very high confidence">
            <a:extLst>
              <a:ext uri="{FF2B5EF4-FFF2-40B4-BE49-F238E27FC236}">
                <a16:creationId xmlns:a16="http://schemas.microsoft.com/office/drawing/2014/main" id="{10C9FE2C-BDAF-4281-A0C9-43AE276F5441}"/>
              </a:ext>
            </a:extLst>
          </p:cNvPr>
          <p:cNvPicPr/>
          <p:nvPr/>
        </p:nvPicPr>
        <p:blipFill rotWithShape="1">
          <a:blip r:embed="rId5">
            <a:extLst>
              <a:ext uri="{28A0092B-C50C-407E-A947-70E740481C1C}">
                <a14:useLocalDpi xmlns:a14="http://schemas.microsoft.com/office/drawing/2010/main" val="0"/>
              </a:ext>
            </a:extLst>
          </a:blip>
          <a:srcRect t="24315" b="13888"/>
          <a:stretch/>
        </p:blipFill>
        <p:spPr>
          <a:xfrm>
            <a:off x="7118985" y="242734"/>
            <a:ext cx="4846320" cy="2246168"/>
          </a:xfrm>
          <a:prstGeom prst="rect">
            <a:avLst/>
          </a:prstGeom>
        </p:spPr>
      </p:pic>
      <p:pic>
        <p:nvPicPr>
          <p:cNvPr id="6" name="Picture 5" descr="A group of people sitting at a table&#10;&#10;Description generated with very high confidence">
            <a:extLst>
              <a:ext uri="{FF2B5EF4-FFF2-40B4-BE49-F238E27FC236}">
                <a16:creationId xmlns:a16="http://schemas.microsoft.com/office/drawing/2014/main" id="{40E37296-5192-4CB0-98F4-C286D70C66F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187734" y="3358342"/>
            <a:ext cx="4605746" cy="3281502"/>
          </a:xfrm>
          <a:prstGeom prst="rect">
            <a:avLst/>
          </a:prstGeom>
        </p:spPr>
      </p:pic>
      <p:pic>
        <p:nvPicPr>
          <p:cNvPr id="7" name="Picture 6" descr="A person standing in front of a bicycle&#10;&#10;Description generated with very high confidence">
            <a:extLst>
              <a:ext uri="{FF2B5EF4-FFF2-40B4-BE49-F238E27FC236}">
                <a16:creationId xmlns:a16="http://schemas.microsoft.com/office/drawing/2014/main" id="{7EA68F48-6E7D-478C-928D-826AAEE9BB99}"/>
              </a:ext>
            </a:extLst>
          </p:cNvPr>
          <p:cNvPicPr/>
          <p:nvPr/>
        </p:nvPicPr>
        <p:blipFill>
          <a:blip r:embed="rId7">
            <a:extLst>
              <a:ext uri="{28A0092B-C50C-407E-A947-70E740481C1C}">
                <a14:useLocalDpi xmlns:a14="http://schemas.microsoft.com/office/drawing/2010/main" val="0"/>
              </a:ext>
            </a:extLst>
          </a:blip>
          <a:stretch>
            <a:fillRect/>
          </a:stretch>
        </p:blipFill>
        <p:spPr>
          <a:xfrm>
            <a:off x="8728364" y="2482980"/>
            <a:ext cx="3236941" cy="4140599"/>
          </a:xfrm>
          <a:prstGeom prst="rect">
            <a:avLst/>
          </a:prstGeom>
        </p:spPr>
      </p:pic>
      <p:sp>
        <p:nvSpPr>
          <p:cNvPr id="9" name="TextBox 8">
            <a:extLst>
              <a:ext uri="{FF2B5EF4-FFF2-40B4-BE49-F238E27FC236}">
                <a16:creationId xmlns:a16="http://schemas.microsoft.com/office/drawing/2014/main" id="{933FAF6B-A115-4AEF-BAE4-73D07B89B6C2}"/>
              </a:ext>
            </a:extLst>
          </p:cNvPr>
          <p:cNvSpPr txBox="1"/>
          <p:nvPr/>
        </p:nvSpPr>
        <p:spPr>
          <a:xfrm>
            <a:off x="4247804" y="2585258"/>
            <a:ext cx="4355869" cy="707886"/>
          </a:xfrm>
          <a:prstGeom prst="rect">
            <a:avLst/>
          </a:prstGeom>
          <a:noFill/>
        </p:spPr>
        <p:txBody>
          <a:bodyPr wrap="square" rtlCol="0">
            <a:spAutoFit/>
          </a:bodyPr>
          <a:lstStyle/>
          <a:p>
            <a:pPr algn="ctr"/>
            <a:r>
              <a:rPr lang="en-US" sz="4000" b="1" dirty="0">
                <a:solidFill>
                  <a:schemeClr val="accent6"/>
                </a:solidFill>
              </a:rPr>
              <a:t>Key Stakeholders</a:t>
            </a:r>
          </a:p>
        </p:txBody>
      </p:sp>
    </p:spTree>
    <p:extLst>
      <p:ext uri="{BB962C8B-B14F-4D97-AF65-F5344CB8AC3E}">
        <p14:creationId xmlns:p14="http://schemas.microsoft.com/office/powerpoint/2010/main" val="3110773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371" y="597824"/>
            <a:ext cx="9875520" cy="1356360"/>
          </a:xfrm>
        </p:spPr>
        <p:txBody>
          <a:bodyPr>
            <a:normAutofit/>
          </a:bodyPr>
          <a:lstStyle/>
          <a:p>
            <a:r>
              <a:rPr lang="en-US" sz="3200" b="1" dirty="0"/>
              <a:t>Milestones</a:t>
            </a:r>
          </a:p>
        </p:txBody>
      </p:sp>
      <p:graphicFrame>
        <p:nvGraphicFramePr>
          <p:cNvPr id="6" name="Content Placeholder 2">
            <a:extLst>
              <a:ext uri="{FF2B5EF4-FFF2-40B4-BE49-F238E27FC236}">
                <a16:creationId xmlns:a16="http://schemas.microsoft.com/office/drawing/2014/main" id="{536A9554-333F-479D-8F42-335C809F1DDF}"/>
              </a:ext>
            </a:extLst>
          </p:cNvPr>
          <p:cNvGraphicFramePr>
            <a:graphicFrameLocks noGrp="1"/>
          </p:cNvGraphicFramePr>
          <p:nvPr>
            <p:ph sz="half" idx="1"/>
            <p:extLst>
              <p:ext uri="{D42A27DB-BD31-4B8C-83A1-F6EECF244321}">
                <p14:modId xmlns:p14="http://schemas.microsoft.com/office/powerpoint/2010/main" val="2463951692"/>
              </p:ext>
            </p:extLst>
          </p:nvPr>
        </p:nvGraphicFramePr>
        <p:xfrm>
          <a:off x="760615" y="1492134"/>
          <a:ext cx="6288578"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AFCC2BA0-A8E7-4054-AF70-CF72FCA2CCC0}"/>
              </a:ext>
            </a:extLst>
          </p:cNvPr>
          <p:cNvSpPr>
            <a:spLocks noGrp="1"/>
          </p:cNvSpPr>
          <p:nvPr>
            <p:ph sz="half" idx="2"/>
          </p:nvPr>
        </p:nvSpPr>
        <p:spPr>
          <a:xfrm>
            <a:off x="7115694" y="1047404"/>
            <a:ext cx="4563687" cy="5033356"/>
          </a:xfrm>
        </p:spPr>
        <p:txBody>
          <a:bodyPr>
            <a:normAutofit fontScale="92500" lnSpcReduction="10000"/>
          </a:bodyPr>
          <a:lstStyle/>
          <a:p>
            <a:pPr marL="45720" indent="0">
              <a:buNone/>
            </a:pPr>
            <a:r>
              <a:rPr lang="en-US" sz="2000" b="1" dirty="0"/>
              <a:t>Program components: </a:t>
            </a:r>
          </a:p>
          <a:p>
            <a:pPr lvl="1"/>
            <a:r>
              <a:rPr lang="en-US" dirty="0"/>
              <a:t>Prevalence and surveillance study of hepatitis B and C in Ho Chi Minh City (HCMC)</a:t>
            </a:r>
          </a:p>
          <a:p>
            <a:pPr lvl="1"/>
            <a:r>
              <a:rPr lang="en-US" dirty="0"/>
              <a:t>International conferences to discuss the latest research and developments pertaining to viral hepatitis and liver diseases</a:t>
            </a:r>
          </a:p>
          <a:p>
            <a:pPr lvl="1"/>
            <a:r>
              <a:rPr lang="en-US" dirty="0"/>
              <a:t>Post-screening linkage to care program called Pathways for Access to Hepatitis Treatment (P.A.T.H.) to Cure in Vietnam</a:t>
            </a:r>
          </a:p>
          <a:p>
            <a:pPr lvl="1"/>
            <a:r>
              <a:rPr lang="en-US" dirty="0"/>
              <a:t>Health Education for Liver Professionals (H.E.L.P.) in Viral Hepatitis for Vietnam</a:t>
            </a:r>
          </a:p>
          <a:p>
            <a:pPr lvl="1"/>
            <a:r>
              <a:rPr lang="en-US" dirty="0"/>
              <a:t>Screening and provisions of access to care for viral hepatitis among health care professionals in HCMC.</a:t>
            </a:r>
          </a:p>
          <a:p>
            <a:pPr lvl="1"/>
            <a:r>
              <a:rPr lang="en-US" dirty="0">
                <a:effectLst/>
                <a:ea typeface="Times New Roman" panose="02020603050405020304" pitchFamily="18" charset="0"/>
              </a:rPr>
              <a:t>Hepatitis Evaluation to Amplify Testing and Treatment (H.E.A.T.) in Vietnam </a:t>
            </a:r>
            <a:endParaRPr lang="en-US" dirty="0"/>
          </a:p>
          <a:p>
            <a:pPr lvl="1"/>
            <a:endParaRPr lang="en-US" dirty="0"/>
          </a:p>
          <a:p>
            <a:endParaRPr lang="en-US" dirty="0"/>
          </a:p>
        </p:txBody>
      </p:sp>
    </p:spTree>
    <p:extLst>
      <p:ext uri="{BB962C8B-B14F-4D97-AF65-F5344CB8AC3E}">
        <p14:creationId xmlns:p14="http://schemas.microsoft.com/office/powerpoint/2010/main" val="3193922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073" y="160713"/>
            <a:ext cx="10295312" cy="1036320"/>
          </a:xfrm>
        </p:spPr>
        <p:txBody>
          <a:bodyPr>
            <a:normAutofit/>
          </a:bodyPr>
          <a:lstStyle/>
          <a:p>
            <a:r>
              <a:rPr lang="en-US" sz="2800" b="1" dirty="0">
                <a:solidFill>
                  <a:schemeClr val="accent6"/>
                </a:solidFill>
              </a:rPr>
              <a:t>Overview of viral hepatitis burden in Vietnam</a:t>
            </a:r>
          </a:p>
        </p:txBody>
      </p:sp>
      <p:sp>
        <p:nvSpPr>
          <p:cNvPr id="3" name="Content Placeholder 2"/>
          <p:cNvSpPr>
            <a:spLocks noGrp="1"/>
          </p:cNvSpPr>
          <p:nvPr>
            <p:ph sz="half" idx="1"/>
          </p:nvPr>
        </p:nvSpPr>
        <p:spPr>
          <a:xfrm>
            <a:off x="313112" y="1425633"/>
            <a:ext cx="5938059" cy="5099858"/>
          </a:xfrm>
        </p:spPr>
        <p:txBody>
          <a:bodyPr anchor="ctr">
            <a:normAutofit fontScale="25000" lnSpcReduction="20000"/>
          </a:bodyPr>
          <a:lstStyle/>
          <a:p>
            <a:pPr marL="45720" indent="0">
              <a:buNone/>
            </a:pPr>
            <a:r>
              <a:rPr lang="en-US" sz="8000" b="1" dirty="0">
                <a:solidFill>
                  <a:schemeClr val="accent6"/>
                </a:solidFill>
                <a:latin typeface="Calibri" panose="020F0502020204030204" pitchFamily="34" charset="0"/>
                <a:cs typeface="Calibri" panose="020F0502020204030204" pitchFamily="34" charset="0"/>
              </a:rPr>
              <a:t>Country population: </a:t>
            </a:r>
            <a:r>
              <a:rPr lang="en-US" sz="6400" dirty="0">
                <a:solidFill>
                  <a:schemeClr val="tx1"/>
                </a:solidFill>
                <a:latin typeface="Calibri" panose="020F0502020204030204" pitchFamily="34" charset="0"/>
                <a:cs typeface="Calibri" panose="020F0502020204030204" pitchFamily="34" charset="0"/>
              </a:rPr>
              <a:t>102,789,598 (July 2021 est.)</a:t>
            </a:r>
            <a:r>
              <a:rPr lang="en-US" sz="6400" baseline="30000" dirty="0">
                <a:solidFill>
                  <a:schemeClr val="tx1"/>
                </a:solidFill>
                <a:latin typeface="Calibri" panose="020F0502020204030204" pitchFamily="34" charset="0"/>
                <a:cs typeface="Calibri" panose="020F0502020204030204" pitchFamily="34" charset="0"/>
              </a:rPr>
              <a:t>1</a:t>
            </a:r>
          </a:p>
          <a:p>
            <a:pPr marL="45720" indent="0">
              <a:buNone/>
            </a:pPr>
            <a:r>
              <a:rPr lang="en-US" sz="8000" b="1" dirty="0">
                <a:solidFill>
                  <a:schemeClr val="accent6"/>
                </a:solidFill>
                <a:latin typeface="Calibri" panose="020F0502020204030204" pitchFamily="34" charset="0"/>
                <a:cs typeface="Calibri" panose="020F0502020204030204" pitchFamily="34" charset="0"/>
              </a:rPr>
              <a:t>Key stats</a:t>
            </a:r>
            <a:r>
              <a:rPr lang="en-US" sz="8000" b="1" baseline="30000" dirty="0">
                <a:solidFill>
                  <a:schemeClr val="accent6"/>
                </a:solidFill>
                <a:latin typeface="Calibri" panose="020F0502020204030204" pitchFamily="34" charset="0"/>
                <a:cs typeface="Calibri" panose="020F0502020204030204" pitchFamily="34" charset="0"/>
              </a:rPr>
              <a:t>2</a:t>
            </a:r>
            <a:r>
              <a:rPr lang="en-US" sz="8000" b="1" dirty="0">
                <a:solidFill>
                  <a:schemeClr val="accent6"/>
                </a:solidFill>
                <a:latin typeface="Calibri" panose="020F0502020204030204" pitchFamily="34" charset="0"/>
                <a:cs typeface="Calibri" panose="020F0502020204030204" pitchFamily="34" charset="0"/>
              </a:rPr>
              <a:t>:</a:t>
            </a:r>
          </a:p>
          <a:p>
            <a:r>
              <a:rPr lang="en-US" sz="6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13</a:t>
            </a:r>
            <a:r>
              <a:rPr lang="en-US" sz="6400" baseline="30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a:t>
            </a:r>
            <a:r>
              <a:rPr lang="en-US" sz="6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highest national burden of  viral hepatitis worldwide</a:t>
            </a:r>
            <a:r>
              <a:rPr lang="en-US" sz="6400" baseline="30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a:t>
            </a:r>
            <a:r>
              <a:rPr lang="en-US" sz="6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p>
          <a:p>
            <a:r>
              <a:rPr lang="en-US" sz="6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HBV prevalence: 8.4% are chronic HBV carriers (estimated)</a:t>
            </a:r>
            <a:r>
              <a:rPr lang="en-US" sz="6400" baseline="30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6</a:t>
            </a:r>
          </a:p>
          <a:p>
            <a:pPr lvl="1"/>
            <a:r>
              <a:rPr lang="en-US" sz="6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Only 1.34% of those who are candidates for HBV therapy are on anti-viral therapy.</a:t>
            </a:r>
          </a:p>
          <a:p>
            <a:r>
              <a:rPr lang="en-US" sz="6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HCV prevalence: 1.1 % to 4.7% (estimated)</a:t>
            </a:r>
            <a:r>
              <a:rPr lang="en-US" sz="6400" baseline="30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4</a:t>
            </a:r>
            <a:r>
              <a:rPr lang="en-US" sz="6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p>
          <a:p>
            <a:pPr lvl="1"/>
            <a:r>
              <a:rPr lang="en-US" sz="6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 2017, WHO’s Vietnam Office, Vietnam’s Ministry of Health, and Center for Disease Analysis Foundation, USA projected that, without intervention, 14,923 cases of HCV decompensated cirrhosis, 8,923 cases of HCV-linked cancer, and 7,123 occurrences of HCV related mortality will be reported in 2030 and will continue to rise thereafter.</a:t>
            </a:r>
            <a:r>
              <a:rPr lang="en-US" sz="6400" baseline="30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5</a:t>
            </a:r>
            <a:r>
              <a:rPr lang="en-US" sz="6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p>
          <a:p>
            <a:r>
              <a:rPr lang="en-US" sz="6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 2018, primary hepatocellular carcinoma (HCC) surpassed lung cancer and became the leading cause of cancer-related death in Vietnam.</a:t>
            </a:r>
            <a:r>
              <a:rPr lang="en-US" sz="6400" baseline="30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7</a:t>
            </a:r>
            <a:r>
              <a:rPr lang="en-US" sz="6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p>
          <a:p>
            <a:pPr lvl="1"/>
            <a:r>
              <a:rPr lang="en-US" sz="6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Facility based studies reveal approximately  80% of HCC cases in Vietnam are associated with  chronic HBV and/or HCV infection</a:t>
            </a:r>
            <a:r>
              <a:rPr lang="vi-VN" sz="6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6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For example, 24,091 cases of HCC were reported from Cho Ray Hospital, the largest tertiary hospital in HCMC. Of these,  25% and 62% were due to HCV and HBV, respectively</a:t>
            </a:r>
            <a:r>
              <a:rPr lang="en-US" sz="6400" baseline="30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8</a:t>
            </a:r>
            <a:endParaRPr lang="en-US" dirty="0">
              <a:solidFill>
                <a:schemeClr val="tx1"/>
              </a:solidFill>
            </a:endParaRPr>
          </a:p>
        </p:txBody>
      </p:sp>
      <p:sp>
        <p:nvSpPr>
          <p:cNvPr id="6" name="Content Placeholder 5">
            <a:extLst>
              <a:ext uri="{FF2B5EF4-FFF2-40B4-BE49-F238E27FC236}">
                <a16:creationId xmlns:a16="http://schemas.microsoft.com/office/drawing/2014/main" id="{C056C80C-941B-48D9-895B-045BF8953BAC}"/>
              </a:ext>
            </a:extLst>
          </p:cNvPr>
          <p:cNvSpPr>
            <a:spLocks noGrp="1"/>
          </p:cNvSpPr>
          <p:nvPr>
            <p:ph sz="half" idx="2"/>
          </p:nvPr>
        </p:nvSpPr>
        <p:spPr>
          <a:xfrm>
            <a:off x="6434051" y="1080654"/>
            <a:ext cx="5444837" cy="5020887"/>
          </a:xfrm>
        </p:spPr>
        <p:txBody>
          <a:bodyPr>
            <a:normAutofit fontScale="25000" lnSpcReduction="20000"/>
          </a:bodyPr>
          <a:lstStyle/>
          <a:p>
            <a:pPr marL="45720" indent="0">
              <a:buNone/>
            </a:pPr>
            <a:r>
              <a:rPr lang="en-US" sz="4800" b="1" dirty="0">
                <a:solidFill>
                  <a:schemeClr val="accent6"/>
                </a:solidFill>
                <a:latin typeface="Calibri" panose="020F0502020204030204" pitchFamily="34" charset="0"/>
                <a:cs typeface="Calibri" panose="020F0502020204030204" pitchFamily="34" charset="0"/>
              </a:rPr>
              <a:t>Source:</a:t>
            </a:r>
          </a:p>
          <a:p>
            <a:pPr algn="l"/>
            <a:r>
              <a:rPr lang="en-US" sz="4800" baseline="30000" dirty="0">
                <a:solidFill>
                  <a:schemeClr val="tx1"/>
                </a:solidFill>
                <a:latin typeface="Calibri" panose="020F0502020204030204" pitchFamily="34" charset="0"/>
                <a:cs typeface="Calibri" panose="020F0502020204030204" pitchFamily="34" charset="0"/>
              </a:rPr>
              <a:t>1</a:t>
            </a:r>
            <a:r>
              <a:rPr lang="en-US" sz="4800" dirty="0">
                <a:solidFill>
                  <a:schemeClr val="tx1"/>
                </a:solidFill>
                <a:latin typeface="Calibri" panose="020F0502020204030204" pitchFamily="34" charset="0"/>
                <a:cs typeface="Calibri" panose="020F0502020204030204" pitchFamily="34" charset="0"/>
              </a:rPr>
              <a:t> CIA World Factbook. Source: </a:t>
            </a:r>
            <a:r>
              <a:rPr lang="en-US" sz="4800" dirty="0">
                <a:solidFill>
                  <a:schemeClr val="tx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https://www.cia.gov/the-world-factbook/countries/vietnam. </a:t>
            </a:r>
            <a:r>
              <a:rPr lang="en-US" sz="4800" dirty="0" err="1">
                <a:solidFill>
                  <a:schemeClr val="tx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Retreived</a:t>
            </a:r>
            <a:r>
              <a:rPr lang="en-US" sz="4800" dirty="0">
                <a:solidFill>
                  <a:schemeClr val="tx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4/1/2021</a:t>
            </a:r>
            <a:r>
              <a:rPr lang="en-US" sz="4800" dirty="0">
                <a:solidFill>
                  <a:schemeClr val="tx1"/>
                </a:solidFill>
                <a:latin typeface="Calibri" panose="020F0502020204030204" pitchFamily="34" charset="0"/>
                <a:cs typeface="Calibri" panose="020F0502020204030204" pitchFamily="34" charset="0"/>
              </a:rPr>
              <a:t> </a:t>
            </a:r>
          </a:p>
          <a:p>
            <a:pPr algn="l"/>
            <a:r>
              <a:rPr lang="en-US" sz="4800" baseline="30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 </a:t>
            </a:r>
            <a:r>
              <a:rPr lang="en-US" sz="4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For both HCV and HBV estimates of disease burden are based on models using data from  non-prospective and small-scale studies. </a:t>
            </a:r>
          </a:p>
          <a:p>
            <a:pPr algn="l"/>
            <a:r>
              <a:rPr lang="en-US" sz="4800" baseline="30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 </a:t>
            </a:r>
            <a:r>
              <a:rPr lang="en-US" sz="4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Cooke GS, </a:t>
            </a:r>
            <a:r>
              <a:rPr lang="en-US" sz="48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Andrieux</a:t>
            </a:r>
            <a:r>
              <a:rPr lang="en-US" sz="4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-Meyer I, Applegate TL, </a:t>
            </a:r>
            <a:r>
              <a:rPr lang="en-US" sz="48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Atun</a:t>
            </a:r>
            <a:r>
              <a:rPr lang="en-US" sz="4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R, Burry JR, </a:t>
            </a:r>
            <a:r>
              <a:rPr lang="en-US" sz="48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Cheinquer</a:t>
            </a:r>
            <a:r>
              <a:rPr lang="en-US" sz="4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H, et al. Accelerating the elimination of viral hepatitis: a Lancet Gastroenterology &amp; Hepatology Commission. Lancet Gastroenterol Hepatol. 2019;4(2):135-84. </a:t>
            </a:r>
            <a:r>
              <a:rPr lang="en-US" sz="48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Epub</a:t>
            </a:r>
            <a:r>
              <a:rPr lang="en-US" sz="4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2019/01/17. </a:t>
            </a:r>
            <a:r>
              <a:rPr lang="en-US" sz="48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doi</a:t>
            </a:r>
            <a:r>
              <a:rPr lang="en-US" sz="4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10.1016/S2468-1253(18)30270-X. PubMed PMID: 30647010.</a:t>
            </a:r>
          </a:p>
          <a:p>
            <a:pPr algn="l"/>
            <a:r>
              <a:rPr lang="en-US" sz="4800" baseline="30000" dirty="0">
                <a:solidFill>
                  <a:schemeClr val="tx1"/>
                </a:solidFill>
                <a:latin typeface="Calibri" panose="020F0502020204030204" pitchFamily="34" charset="0"/>
                <a:ea typeface="Times New Roman" panose="02020603050405020304" pitchFamily="18" charset="0"/>
                <a:cs typeface="Calibri" panose="020F0502020204030204" pitchFamily="34" charset="0"/>
              </a:rPr>
              <a:t>4 </a:t>
            </a:r>
            <a:r>
              <a:rPr lang="en-US" sz="48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Berto</a:t>
            </a:r>
            <a:r>
              <a:rPr lang="en-US" sz="4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 Day J, Van Vinh Chau N, Thwaites GE, My NN, Baker S, et al. Current challenges and possible solutions to improve access to care and treatment for hepatitis C infection in Vietnam: a systematic review. BMC Infect Dis. 2017;17(1):260. </a:t>
            </a:r>
            <a:r>
              <a:rPr lang="en-US" sz="48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Epub</a:t>
            </a:r>
            <a:r>
              <a:rPr lang="en-US" sz="4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2017/04/13. </a:t>
            </a:r>
            <a:r>
              <a:rPr lang="en-US" sz="48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doi</a:t>
            </a:r>
            <a:r>
              <a:rPr lang="en-US" sz="4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10.1186/s12879-017-2360-6. PubMed PMID: 28399806; PubMed Central PMCID: PMCPMC5387342.</a:t>
            </a:r>
          </a:p>
          <a:p>
            <a:pPr algn="l"/>
            <a:r>
              <a:rPr lang="en-US" sz="4800" baseline="30000" dirty="0">
                <a:solidFill>
                  <a:schemeClr val="tx1"/>
                </a:solidFill>
                <a:latin typeface="Calibri" panose="020F0502020204030204" pitchFamily="34" charset="0"/>
                <a:ea typeface="Times New Roman" panose="02020603050405020304" pitchFamily="18" charset="0"/>
                <a:cs typeface="Calibri" panose="020F0502020204030204" pitchFamily="34" charset="0"/>
              </a:rPr>
              <a:t>5 </a:t>
            </a:r>
            <a:r>
              <a:rPr lang="en-US" sz="4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Van Thi Thuy Nguyen TDQ, Nguyen Thu Anh, Masaya Kato, Le Quang Tan, Le Linh-Vi, Homie </a:t>
            </a:r>
            <a:r>
              <a:rPr lang="en-US" sz="48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Razavi</a:t>
            </a:r>
            <a:r>
              <a:rPr lang="en-US" sz="4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Tran </a:t>
            </a:r>
            <a:r>
              <a:rPr lang="en-US" sz="48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Dac</a:t>
            </a:r>
            <a:r>
              <a:rPr lang="en-US" sz="4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48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Phu</a:t>
            </a:r>
            <a:r>
              <a:rPr lang="en-US" sz="4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Estimates and projection of disease burden and investment case for hepatitis C in Viet Nam. Journal of Viral Hepatitis, Abstract P2-065. 2018. </a:t>
            </a:r>
            <a:r>
              <a:rPr lang="en-US" sz="48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doi</a:t>
            </a:r>
            <a:r>
              <a:rPr lang="en-US" sz="4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4800"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https://doi.org/10.1111/jvh.187_12923</a:t>
            </a:r>
            <a:r>
              <a:rPr lang="en-US" sz="4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p>
          <a:p>
            <a:pPr algn="l"/>
            <a:r>
              <a:rPr lang="en-US" sz="4800" baseline="30000" dirty="0">
                <a:solidFill>
                  <a:schemeClr val="tx1"/>
                </a:solidFill>
                <a:latin typeface="Calibri" panose="020F0502020204030204" pitchFamily="34" charset="0"/>
                <a:ea typeface="Times New Roman" panose="02020603050405020304" pitchFamily="18" charset="0"/>
                <a:cs typeface="Calibri" panose="020F0502020204030204" pitchFamily="34" charset="0"/>
              </a:rPr>
              <a:t>6</a:t>
            </a:r>
            <a:r>
              <a:rPr lang="en-US" sz="48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4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Van Thi Thuy Nguyen TDQ, Nguyen Thu Anh, Masaya Kato, Le Quang Tan, Le Linh-Vi, Homie </a:t>
            </a:r>
            <a:r>
              <a:rPr lang="en-US" sz="48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Razavi</a:t>
            </a:r>
            <a:r>
              <a:rPr lang="en-US" sz="4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Tran </a:t>
            </a:r>
            <a:r>
              <a:rPr lang="en-US" sz="48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Dac</a:t>
            </a:r>
            <a:r>
              <a:rPr lang="en-US" sz="4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48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Phu</a:t>
            </a:r>
            <a:r>
              <a:rPr lang="en-US" sz="4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Estimates and projection of disease burden and economic analysis for hepatitis B in Viet Nam. Journal of Viral Hepatitis, Abstract P1-011. 2018. </a:t>
            </a:r>
            <a:r>
              <a:rPr lang="en-US" sz="48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doi</a:t>
            </a:r>
            <a:r>
              <a:rPr lang="en-US" sz="4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4800"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https://doi.org/10.1111/jvh.07_12923</a:t>
            </a:r>
            <a:r>
              <a:rPr lang="en-US" sz="4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p>
          <a:p>
            <a:pPr algn="l"/>
            <a:r>
              <a:rPr lang="en-US" sz="4800" baseline="30000" dirty="0">
                <a:solidFill>
                  <a:schemeClr val="tx1"/>
                </a:solidFill>
                <a:latin typeface="Calibri" panose="020F0502020204030204" pitchFamily="34" charset="0"/>
                <a:ea typeface="Times New Roman" panose="02020603050405020304" pitchFamily="18" charset="0"/>
                <a:cs typeface="Calibri" panose="020F0502020204030204" pitchFamily="34" charset="0"/>
              </a:rPr>
              <a:t>7 </a:t>
            </a:r>
            <a:r>
              <a:rPr lang="en-US" sz="4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Le VQ, Nguyen VH, Nguyen VH, Nguyen TL, </a:t>
            </a:r>
            <a:r>
              <a:rPr lang="en-US" sz="48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Sudenga</a:t>
            </a:r>
            <a:r>
              <a:rPr lang="en-US" sz="4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SL, Trinh LH, et al. Epidemiological Characteristics of Advanced Hepatocellular Carcinoma in the Northern Region of Vietnam. Cancer Control. 2019;26(1):1073274819862793. </a:t>
            </a:r>
            <a:r>
              <a:rPr lang="en-US" sz="48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Epub</a:t>
            </a:r>
            <a:r>
              <a:rPr lang="en-US" sz="4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2019/07/11. </a:t>
            </a:r>
            <a:r>
              <a:rPr lang="en-US" sz="48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doi</a:t>
            </a:r>
            <a:r>
              <a:rPr lang="en-US" sz="4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10.1177/1073274819862793. PubMed PMID: 31290350; PubMed Central PMCID: PMCPMC6620729.</a:t>
            </a:r>
          </a:p>
          <a:p>
            <a:pPr algn="l"/>
            <a:r>
              <a:rPr lang="en-US" sz="4800" baseline="30000" dirty="0">
                <a:solidFill>
                  <a:schemeClr val="tx1"/>
                </a:solidFill>
                <a:latin typeface="Calibri" panose="020F0502020204030204" pitchFamily="34" charset="0"/>
                <a:ea typeface="Times New Roman" panose="02020603050405020304" pitchFamily="18" charset="0"/>
                <a:cs typeface="Calibri" panose="020F0502020204030204" pitchFamily="34" charset="0"/>
              </a:rPr>
              <a:t>8 </a:t>
            </a:r>
            <a:r>
              <a:rPr lang="en-US" sz="4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Nguyen-Dinh SH, Do A, Pham TND, Dao DY, </a:t>
            </a:r>
            <a:r>
              <a:rPr lang="en-US" sz="48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Nguy</a:t>
            </a:r>
            <a:r>
              <a:rPr lang="en-US" sz="4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TN, Chen MS, Jr. High burden of hepatocellular carcinoma and viral hepatitis in Southern and Central Vietnam: Experience of a large tertiary referral center, 2010 to 2016. World J Hepatol. 2018;10(1):116-23. </a:t>
            </a:r>
            <a:r>
              <a:rPr lang="en-US" sz="48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Epub</a:t>
            </a:r>
            <a:r>
              <a:rPr lang="en-US" sz="4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2018/02/06. </a:t>
            </a:r>
            <a:r>
              <a:rPr lang="en-US" sz="48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doi</a:t>
            </a:r>
            <a:r>
              <a:rPr lang="en-US" sz="4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10.4254/wjh.v10.i1.116. PubMed PMID: 29399285; PubMed Central PMCID: PMCPMC5787675.</a:t>
            </a:r>
            <a:endParaRPr lang="en-US" sz="4800" dirty="0">
              <a:solidFill>
                <a:schemeClr val="tx1"/>
              </a:solidFill>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795744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F5D6B5-EBBD-4875-84E6-3470637E3705}"/>
              </a:ext>
            </a:extLst>
          </p:cNvPr>
          <p:cNvSpPr>
            <a:spLocks noGrp="1"/>
          </p:cNvSpPr>
          <p:nvPr>
            <p:ph type="title"/>
          </p:nvPr>
        </p:nvSpPr>
        <p:spPr/>
        <p:txBody>
          <a:bodyPr/>
          <a:lstStyle/>
          <a:p>
            <a:r>
              <a:rPr lang="en-US" dirty="0"/>
              <a:t>HBV-HCV Cascade of Care Process</a:t>
            </a:r>
          </a:p>
        </p:txBody>
      </p:sp>
      <p:graphicFrame>
        <p:nvGraphicFramePr>
          <p:cNvPr id="9" name="Content Placeholder 8">
            <a:extLst>
              <a:ext uri="{FF2B5EF4-FFF2-40B4-BE49-F238E27FC236}">
                <a16:creationId xmlns:a16="http://schemas.microsoft.com/office/drawing/2014/main" id="{43CA583E-B9F0-40BE-B7DB-05C7FF02A329}"/>
              </a:ext>
            </a:extLst>
          </p:cNvPr>
          <p:cNvGraphicFramePr>
            <a:graphicFrameLocks noGrp="1"/>
          </p:cNvGraphicFramePr>
          <p:nvPr>
            <p:ph idx="1"/>
            <p:extLst>
              <p:ext uri="{D42A27DB-BD31-4B8C-83A1-F6EECF244321}">
                <p14:modId xmlns:p14="http://schemas.microsoft.com/office/powerpoint/2010/main" val="786030271"/>
              </p:ext>
            </p:extLst>
          </p:nvPr>
        </p:nvGraphicFramePr>
        <p:xfrm>
          <a:off x="446314" y="1605643"/>
          <a:ext cx="11244942" cy="4985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4569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9" name="Rectangle 30">
            <a:extLst>
              <a:ext uri="{FF2B5EF4-FFF2-40B4-BE49-F238E27FC236}">
                <a16:creationId xmlns:a16="http://schemas.microsoft.com/office/drawing/2014/main" id="{198AD113-FF7E-4ECE-A8B0-353FD81B2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21" name="image6.jpeg">
            <a:extLst>
              <a:ext uri="{FF2B5EF4-FFF2-40B4-BE49-F238E27FC236}">
                <a16:creationId xmlns:a16="http://schemas.microsoft.com/office/drawing/2014/main" id="{8F0BBE48-53B6-4959-B8D1-D5CC2A0F7157}"/>
              </a:ext>
            </a:extLst>
          </p:cNvPr>
          <p:cNvPicPr/>
          <p:nvPr/>
        </p:nvPicPr>
        <p:blipFill rotWithShape="1">
          <a:blip r:embed="rId2" cstate="print"/>
          <a:srcRect t="6535"/>
          <a:stretch/>
        </p:blipFill>
        <p:spPr>
          <a:xfrm>
            <a:off x="731816" y="773500"/>
            <a:ext cx="4094874" cy="2344272"/>
          </a:xfrm>
          <a:prstGeom prst="rect">
            <a:avLst/>
          </a:prstGeom>
        </p:spPr>
      </p:pic>
      <p:sp>
        <p:nvSpPr>
          <p:cNvPr id="2" name="Title 1"/>
          <p:cNvSpPr>
            <a:spLocks noGrp="1"/>
          </p:cNvSpPr>
          <p:nvPr>
            <p:ph type="title"/>
          </p:nvPr>
        </p:nvSpPr>
        <p:spPr>
          <a:xfrm>
            <a:off x="7237875" y="609600"/>
            <a:ext cx="4539155" cy="1356360"/>
          </a:xfrm>
        </p:spPr>
        <p:txBody>
          <a:bodyPr>
            <a:normAutofit/>
          </a:bodyPr>
          <a:lstStyle/>
          <a:p>
            <a:r>
              <a:rPr lang="en-US" sz="3200" b="1"/>
              <a:t>Cornerstone Pilot Project</a:t>
            </a:r>
            <a:endParaRPr lang="en-US" sz="3200" b="1" dirty="0"/>
          </a:p>
        </p:txBody>
      </p:sp>
      <p:pic>
        <p:nvPicPr>
          <p:cNvPr id="12" name="image2.jpeg">
            <a:extLst>
              <a:ext uri="{FF2B5EF4-FFF2-40B4-BE49-F238E27FC236}">
                <a16:creationId xmlns:a16="http://schemas.microsoft.com/office/drawing/2014/main" id="{66618875-E694-4572-ADE4-15418F2F2499}"/>
              </a:ext>
            </a:extLst>
          </p:cNvPr>
          <p:cNvPicPr/>
          <p:nvPr/>
        </p:nvPicPr>
        <p:blipFill rotWithShape="1">
          <a:blip r:embed="rId3">
            <a:extLst>
              <a:ext uri="{28A0092B-C50C-407E-A947-70E740481C1C}">
                <a14:useLocalDpi xmlns:a14="http://schemas.microsoft.com/office/drawing/2010/main" val="0"/>
              </a:ext>
            </a:extLst>
          </a:blip>
          <a:srcRect l="-467" t="4181" r="467" b="21029"/>
          <a:stretch/>
        </p:blipFill>
        <p:spPr>
          <a:xfrm>
            <a:off x="3044815" y="3249974"/>
            <a:ext cx="4027002" cy="2726877"/>
          </a:xfrm>
          <a:prstGeom prst="rect">
            <a:avLst/>
          </a:prstGeom>
        </p:spPr>
      </p:pic>
      <p:pic>
        <p:nvPicPr>
          <p:cNvPr id="6" name="image4.jpeg">
            <a:extLst>
              <a:ext uri="{FF2B5EF4-FFF2-40B4-BE49-F238E27FC236}">
                <a16:creationId xmlns:a16="http://schemas.microsoft.com/office/drawing/2014/main" id="{9A424592-9D0D-4E9E-B6D1-633B5A899167}"/>
              </a:ext>
            </a:extLst>
          </p:cNvPr>
          <p:cNvPicPr/>
          <p:nvPr/>
        </p:nvPicPr>
        <p:blipFill rotWithShape="1">
          <a:blip r:embed="rId4">
            <a:extLst>
              <a:ext uri="{28A0092B-C50C-407E-A947-70E740481C1C}">
                <a14:useLocalDpi xmlns:a14="http://schemas.microsoft.com/office/drawing/2010/main" val="0"/>
              </a:ext>
            </a:extLst>
          </a:blip>
          <a:srcRect l="53088" t="-2090" b="2090"/>
          <a:stretch/>
        </p:blipFill>
        <p:spPr>
          <a:xfrm>
            <a:off x="4992748" y="744836"/>
            <a:ext cx="2079069" cy="2344272"/>
          </a:xfrm>
          <a:prstGeom prst="rect">
            <a:avLst/>
          </a:prstGeom>
        </p:spPr>
      </p:pic>
      <p:pic>
        <p:nvPicPr>
          <p:cNvPr id="8" name="image8.jpeg">
            <a:extLst>
              <a:ext uri="{FF2B5EF4-FFF2-40B4-BE49-F238E27FC236}">
                <a16:creationId xmlns:a16="http://schemas.microsoft.com/office/drawing/2014/main" id="{01A1F1E5-01BB-459E-9693-460BF8088245}"/>
              </a:ext>
            </a:extLst>
          </p:cNvPr>
          <p:cNvPicPr/>
          <p:nvPr/>
        </p:nvPicPr>
        <p:blipFill rotWithShape="1">
          <a:blip r:embed="rId5">
            <a:extLst>
              <a:ext uri="{28A0092B-C50C-407E-A947-70E740481C1C}">
                <a14:useLocalDpi xmlns:a14="http://schemas.microsoft.com/office/drawing/2010/main" val="0"/>
              </a:ext>
            </a:extLst>
          </a:blip>
          <a:srcRect l="37795" r="16533"/>
          <a:stretch/>
        </p:blipFill>
        <p:spPr>
          <a:xfrm>
            <a:off x="731816" y="3249974"/>
            <a:ext cx="2134249" cy="2726877"/>
          </a:xfrm>
          <a:prstGeom prst="rect">
            <a:avLst/>
          </a:prstGeom>
        </p:spPr>
      </p:pic>
      <p:sp>
        <p:nvSpPr>
          <p:cNvPr id="3" name="Content Placeholder 2"/>
          <p:cNvSpPr>
            <a:spLocks noGrp="1"/>
          </p:cNvSpPr>
          <p:nvPr>
            <p:ph idx="1"/>
          </p:nvPr>
        </p:nvSpPr>
        <p:spPr>
          <a:xfrm>
            <a:off x="7237875" y="2057400"/>
            <a:ext cx="4539155" cy="4070514"/>
          </a:xfrm>
        </p:spPr>
        <p:txBody>
          <a:bodyPr>
            <a:normAutofit fontScale="92500" lnSpcReduction="20000"/>
          </a:bodyPr>
          <a:lstStyle/>
          <a:p>
            <a:r>
              <a:rPr lang="en-US" sz="1800" b="1"/>
              <a:t>Project Year(s):  2016-2017</a:t>
            </a:r>
            <a:endParaRPr lang="en-US" sz="1800"/>
          </a:p>
          <a:p>
            <a:r>
              <a:rPr lang="en-US" sz="1800" b="1"/>
              <a:t>Project goal:  </a:t>
            </a:r>
            <a:r>
              <a:rPr lang="en-US" sz="1800">
                <a:effectLst/>
                <a:latin typeface="Calibri" panose="020F0502020204030204" pitchFamily="34" charset="0"/>
                <a:ea typeface="Calibri" panose="020F0502020204030204" pitchFamily="34" charset="0"/>
              </a:rPr>
              <a:t>to</a:t>
            </a:r>
            <a:r>
              <a:rPr lang="en-US" sz="1800" spc="-40">
                <a:effectLst/>
                <a:latin typeface="Calibri" panose="020F0502020204030204" pitchFamily="34" charset="0"/>
                <a:ea typeface="Calibri" panose="020F0502020204030204" pitchFamily="34" charset="0"/>
              </a:rPr>
              <a:t> </a:t>
            </a:r>
            <a:r>
              <a:rPr lang="en-US" sz="1800">
                <a:effectLst/>
                <a:latin typeface="Calibri" panose="020F0502020204030204" pitchFamily="34" charset="0"/>
                <a:ea typeface="Calibri" panose="020F0502020204030204" pitchFamily="34" charset="0"/>
              </a:rPr>
              <a:t>validate</a:t>
            </a:r>
            <a:r>
              <a:rPr lang="en-US" sz="1800" spc="-40">
                <a:effectLst/>
                <a:latin typeface="Calibri" panose="020F0502020204030204" pitchFamily="34" charset="0"/>
                <a:ea typeface="Calibri" panose="020F0502020204030204" pitchFamily="34" charset="0"/>
              </a:rPr>
              <a:t> </a:t>
            </a:r>
            <a:r>
              <a:rPr lang="en-US" sz="1800">
                <a:effectLst/>
                <a:latin typeface="Calibri" panose="020F0502020204030204" pitchFamily="34" charset="0"/>
                <a:ea typeface="Calibri" panose="020F0502020204030204" pitchFamily="34" charset="0"/>
              </a:rPr>
              <a:t>the</a:t>
            </a:r>
            <a:r>
              <a:rPr lang="en-US" sz="1800" spc="-40">
                <a:effectLst/>
                <a:latin typeface="Calibri" panose="020F0502020204030204" pitchFamily="34" charset="0"/>
                <a:ea typeface="Calibri" panose="020F0502020204030204" pitchFamily="34" charset="0"/>
              </a:rPr>
              <a:t> </a:t>
            </a:r>
            <a:r>
              <a:rPr lang="en-US" sz="1800">
                <a:effectLst/>
                <a:latin typeface="Calibri" panose="020F0502020204030204" pitchFamily="34" charset="0"/>
                <a:ea typeface="Calibri" panose="020F0502020204030204" pitchFamily="34" charset="0"/>
              </a:rPr>
              <a:t>feasibility</a:t>
            </a:r>
            <a:r>
              <a:rPr lang="en-US" sz="1800" spc="-30">
                <a:effectLst/>
                <a:latin typeface="Calibri" panose="020F0502020204030204" pitchFamily="34" charset="0"/>
                <a:ea typeface="Calibri" panose="020F0502020204030204" pitchFamily="34" charset="0"/>
              </a:rPr>
              <a:t> </a:t>
            </a:r>
            <a:r>
              <a:rPr lang="en-US" sz="1800">
                <a:effectLst/>
                <a:latin typeface="Calibri" panose="020F0502020204030204" pitchFamily="34" charset="0"/>
                <a:ea typeface="Calibri" panose="020F0502020204030204" pitchFamily="34" charset="0"/>
              </a:rPr>
              <a:t>of</a:t>
            </a:r>
            <a:r>
              <a:rPr lang="en-US" sz="1800" spc="-40">
                <a:effectLst/>
                <a:latin typeface="Calibri" panose="020F0502020204030204" pitchFamily="34" charset="0"/>
                <a:ea typeface="Calibri" panose="020F0502020204030204" pitchFamily="34" charset="0"/>
              </a:rPr>
              <a:t> </a:t>
            </a:r>
            <a:r>
              <a:rPr lang="en-US" sz="1800">
                <a:effectLst/>
                <a:latin typeface="Calibri" panose="020F0502020204030204" pitchFamily="34" charset="0"/>
                <a:ea typeface="Calibri" panose="020F0502020204030204" pitchFamily="34" charset="0"/>
              </a:rPr>
              <a:t>a</a:t>
            </a:r>
            <a:r>
              <a:rPr lang="en-US" sz="1800" spc="-40">
                <a:effectLst/>
                <a:latin typeface="Calibri" panose="020F0502020204030204" pitchFamily="34" charset="0"/>
                <a:ea typeface="Calibri" panose="020F0502020204030204" pitchFamily="34" charset="0"/>
              </a:rPr>
              <a:t> </a:t>
            </a:r>
            <a:r>
              <a:rPr lang="en-US" sz="1800">
                <a:effectLst/>
                <a:latin typeface="Calibri" panose="020F0502020204030204" pitchFamily="34" charset="0"/>
                <a:ea typeface="Calibri" panose="020F0502020204030204" pitchFamily="34" charset="0"/>
              </a:rPr>
              <a:t>large- scale program to determine the prevalence of hepatitis B and C in Ho Chi Minh City (HCMC), Vietnam </a:t>
            </a:r>
            <a:r>
              <a:rPr lang="en-US" sz="1800"/>
              <a:t>utilizing the probability proportional to sample size (PPS) methodology</a:t>
            </a:r>
          </a:p>
          <a:p>
            <a:r>
              <a:rPr lang="en-US" sz="1800" b="1"/>
              <a:t>Project outcomes: </a:t>
            </a:r>
          </a:p>
          <a:p>
            <a:pPr lvl="1"/>
            <a:r>
              <a:rPr lang="en-US" sz="1800"/>
              <a:t>Screening of 2,000 individuals in HCMC </a:t>
            </a:r>
          </a:p>
          <a:p>
            <a:pPr lvl="1"/>
            <a:r>
              <a:rPr lang="en-US" sz="1800">
                <a:effectLst/>
                <a:latin typeface="Calibri" panose="020F0502020204030204" pitchFamily="34" charset="0"/>
                <a:ea typeface="Calibri" panose="020F0502020204030204" pitchFamily="34" charset="0"/>
              </a:rPr>
              <a:t>Access to health care and vaccinations were provided as</a:t>
            </a:r>
            <a:r>
              <a:rPr lang="en-US" sz="1800" spc="-15">
                <a:effectLst/>
                <a:latin typeface="Calibri" panose="020F0502020204030204" pitchFamily="34" charset="0"/>
                <a:ea typeface="Calibri" panose="020F0502020204030204" pitchFamily="34" charset="0"/>
              </a:rPr>
              <a:t> </a:t>
            </a:r>
            <a:r>
              <a:rPr lang="en-US" sz="1800">
                <a:effectLst/>
                <a:latin typeface="Calibri" panose="020F0502020204030204" pitchFamily="34" charset="0"/>
                <a:ea typeface="Calibri" panose="020F0502020204030204" pitchFamily="34" charset="0"/>
              </a:rPr>
              <a:t>appropriate</a:t>
            </a:r>
          </a:p>
          <a:p>
            <a:pPr lvl="1"/>
            <a:r>
              <a:rPr lang="en-US" sz="1800">
                <a:latin typeface="Calibri" panose="020F0502020204030204" pitchFamily="34" charset="0"/>
                <a:ea typeface="Calibri" panose="020F0502020204030204" pitchFamily="34" charset="0"/>
              </a:rPr>
              <a:t>2-day CME conference for over 300 physicians during World Hepatitis Day 2016</a:t>
            </a:r>
          </a:p>
          <a:p>
            <a:pPr lvl="1"/>
            <a:r>
              <a:rPr lang="en-US" sz="1800">
                <a:effectLst/>
                <a:latin typeface="Calibri" panose="020F0502020204030204" pitchFamily="34" charset="0"/>
                <a:ea typeface="Calibri" panose="020F0502020204030204" pitchFamily="34" charset="0"/>
              </a:rPr>
              <a:t>1-day CME conference for over 500 physicians during World Hepatitis Day 2017</a:t>
            </a:r>
          </a:p>
          <a:p>
            <a:pPr lvl="1"/>
            <a:r>
              <a:rPr lang="en-US" sz="1800">
                <a:latin typeface="Calibri" panose="020F0502020204030204" pitchFamily="34" charset="0"/>
                <a:ea typeface="Calibri" panose="020F0502020204030204" pitchFamily="34" charset="0"/>
              </a:rPr>
              <a:t>14-minute viral hepatitis program feature on Ho Chi Minh Television Channel 9 (HTV-9)</a:t>
            </a:r>
            <a:endParaRPr lang="en-US" sz="1800" dirty="0"/>
          </a:p>
        </p:txBody>
      </p:sp>
    </p:spTree>
    <p:extLst>
      <p:ext uri="{BB962C8B-B14F-4D97-AF65-F5344CB8AC3E}">
        <p14:creationId xmlns:p14="http://schemas.microsoft.com/office/powerpoint/2010/main" val="24292810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 - &amp;quot;Overview of hepatitis burden &amp;quot;&quot;/&gt;&lt;property id=&quot;20307&quot; value=&quot;257&quot;/&gt;&lt;/object&gt;&lt;object type=&quot;3&quot; unique_id=&quot;10006&quot;&gt;&lt;property id=&quot;20148&quot; value=&quot;5&quot;/&gt;&lt;property id=&quot;20300&quot; value=&quot;Slide 3 - &amp;quot;Hepatitis program overview&amp;quot;&quot;/&gt;&lt;property id=&quot;20307&quot; value=&quot;258&quot;/&gt;&lt;/object&gt;&lt;object type=&quot;3&quot; unique_id=&quot;10007&quot;&gt;&lt;property id=&quot;20148&quot; value=&quot;5&quot;/&gt;&lt;property id=&quot;20300&quot; value=&quot;Slide 4 - &amp;quot;HCV testing algorithm [Can be multiple slides]&amp;quot;&quot;/&gt;&lt;property id=&quot;20307&quot; value=&quot;259&quot;/&gt;&lt;/object&gt;&lt;object type=&quot;3&quot; unique_id=&quot;10008&quot;&gt;&lt;property id=&quot;20148&quot; value=&quot;5&quot;/&gt;&lt;property id=&quot;20300&quot; value=&quot;Slide 5 - &amp;quot;Screening/Diagnostic costs&amp;quot;&quot;/&gt;&lt;property id=&quot;20307&quot; value=&quot;260&quot;/&gt;&lt;/object&gt;&lt;object type=&quot;3&quot; unique_id=&quot;10009&quot;&gt;&lt;property id=&quot;20148&quot; value=&quot;5&quot;/&gt;&lt;property id=&quot;20300&quot; value=&quot;Slide 6 - &amp;quot;Care cascade results&amp;quot;&quot;/&gt;&lt;property id=&quot;20307&quot; value=&quot;262&quot;/&gt;&lt;/object&gt;&lt;object type=&quot;3&quot; unique_id=&quot;10010&quot;&gt;&lt;property id=&quot;20148&quot; value=&quot;5&quot;/&gt;&lt;property id=&quot;20300&quot; value=&quot;Slide 7 - &amp;quot;Current challenges&amp;quot;&quot;/&gt;&lt;property id=&quot;20307&quot; value=&quot;261&quot;/&gt;&lt;/object&gt;&lt;object type=&quot;3&quot; unique_id=&quot;10011&quot;&gt;&lt;property id=&quot;20148&quot; value=&quot;5&quot;/&gt;&lt;property id=&quot;20300&quot; value=&quot;Slide 8 - &amp;quot;Next step for HCV testing scale-up &amp;quot;&quot;/&gt;&lt;property id=&quot;20307&quot; value=&quot;263&quot;/&gt;&lt;/object&gt;&lt;/object&gt;&lt;/object&gt;&lt;/database&gt;"/>
  <p:tag name="SECTOMILLISECCONVERTED" val="1"/>
</p:tagLst>
</file>

<file path=ppt/theme/theme1.xml><?xml version="1.0" encoding="utf-8"?>
<a:theme xmlns:a="http://schemas.openxmlformats.org/drawingml/2006/main" name="Basis">
  <a:themeElements>
    <a:clrScheme name="Custom 3">
      <a:dk1>
        <a:sysClr val="windowText" lastClr="000000"/>
      </a:dk1>
      <a:lt1>
        <a:sysClr val="window" lastClr="FFFFFF"/>
      </a:lt1>
      <a:dk2>
        <a:srgbClr val="398F98"/>
      </a:dk2>
      <a:lt2>
        <a:srgbClr val="CEDBE6"/>
      </a:lt2>
      <a:accent1>
        <a:srgbClr val="398F98"/>
      </a:accent1>
      <a:accent2>
        <a:srgbClr val="58B6C0"/>
      </a:accent2>
      <a:accent3>
        <a:srgbClr val="75BDA7"/>
      </a:accent3>
      <a:accent4>
        <a:srgbClr val="7A8C8E"/>
      </a:accent4>
      <a:accent5>
        <a:srgbClr val="84ACB6"/>
      </a:accent5>
      <a:accent6>
        <a:srgbClr val="398F98"/>
      </a:accent6>
      <a:hlink>
        <a:srgbClr val="A3CEED"/>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2171</Words>
  <Application>Microsoft Office PowerPoint</Application>
  <PresentationFormat>Widescreen</PresentationFormat>
  <Paragraphs>147</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Corbel</vt:lpstr>
      <vt:lpstr>Garamond</vt:lpstr>
      <vt:lpstr>Basis</vt:lpstr>
      <vt:lpstr>PowerPoint Presentation</vt:lpstr>
      <vt:lpstr>Vision:  Viral Hepatitis Elimination in Vietnam by 2030</vt:lpstr>
      <vt:lpstr>   6A Ngo Thoi Nhiem, Ward 7, District 3, Ho Chi Minh City (Vietnam Office) </vt:lpstr>
      <vt:lpstr>Strategic partners</vt:lpstr>
      <vt:lpstr>PowerPoint Presentation</vt:lpstr>
      <vt:lpstr>Milestones</vt:lpstr>
      <vt:lpstr>Overview of viral hepatitis burden in Vietnam</vt:lpstr>
      <vt:lpstr>HBV-HCV Cascade of Care Process</vt:lpstr>
      <vt:lpstr>Cornerstone Pilot Project</vt:lpstr>
      <vt:lpstr>July 28, 2018 - World Hepatitis Day at the Reunification Palace (formerly Independence Palace)</vt:lpstr>
      <vt:lpstr>C.H.I.M.E. for Vietnam Project</vt:lpstr>
      <vt:lpstr>HBV-HCV Linkage to Care and Treatment Pathways for Access to Hepatitis Treatment (P.A.T.H.) to Cure in Vietnam Program</vt:lpstr>
      <vt:lpstr>Cascade of Care Results</vt:lpstr>
      <vt:lpstr>Screening / Diagnostic costs</vt:lpstr>
      <vt:lpstr>Current challenges</vt:lpstr>
      <vt:lpstr>Next step for HBV-HCV testing scale-up: Hepatitis Evaluation to Amplify Testing and Treatment (H.E.A.T.) in Vietnam Program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Trang</dc:creator>
  <cp:lastModifiedBy>Amy Trang</cp:lastModifiedBy>
  <cp:revision>2</cp:revision>
  <dcterms:created xsi:type="dcterms:W3CDTF">2021-04-01T15:23:15Z</dcterms:created>
  <dcterms:modified xsi:type="dcterms:W3CDTF">2021-05-26T16:53:36Z</dcterms:modified>
</cp:coreProperties>
</file>